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DACA"/>
          </a:solidFill>
        </a:fill>
      </a:tcStyle>
    </a:wholeTbl>
    <a:band2H>
      <a:tcTxStyle/>
      <a:tcStyle>
        <a:tcBdr/>
        <a:fill>
          <a:solidFill>
            <a:srgbClr val="F4ED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2D4"/>
          </a:solidFill>
        </a:fill>
      </a:tcStyle>
    </a:wholeTbl>
    <a:band2H>
      <a:tcTxStyle/>
      <a:tcStyle>
        <a:tcBdr/>
        <a:fill>
          <a:solidFill>
            <a:srgbClr val="E9EA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28173"/>
    <p:restoredTop sz="86387"/>
  </p:normalViewPr>
  <p:slideViewPr>
    <p:cSldViewPr snapToGrid="0">
      <p:cViewPr>
        <p:scale>
          <a:sx n="160" d="100"/>
          <a:sy n="160" d="100"/>
        </p:scale>
        <p:origin x="-368" y="14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 name="Shape 51"/>
          <p:cNvSpPr>
            <a:spLocks noGrp="1" noRot="1" noChangeAspect="1"/>
          </p:cNvSpPr>
          <p:nvPr>
            <p:ph type="sldImg"/>
          </p:nvPr>
        </p:nvSpPr>
        <p:spPr>
          <a:xfrm>
            <a:off x="1143000" y="685800"/>
            <a:ext cx="4572000" cy="3429000"/>
          </a:xfrm>
          <a:prstGeom prst="rect">
            <a:avLst/>
          </a:prstGeom>
        </p:spPr>
        <p:txBody>
          <a:bodyPr/>
          <a:lstStyle/>
          <a:p>
            <a:endParaRPr/>
          </a:p>
        </p:txBody>
      </p:sp>
      <p:sp>
        <p:nvSpPr>
          <p:cNvPr id="52" name="Shape 5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endParaRPr lang="en-US"/>
          </a:p>
        </p:txBody>
      </p:sp>
    </p:spTree>
    <p:extLst>
      <p:ext uri="{BB962C8B-B14F-4D97-AF65-F5344CB8AC3E}">
        <p14:creationId xmlns:p14="http://schemas.microsoft.com/office/powerpoint/2010/main" val="1122202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endParaRPr lang="en-US"/>
          </a:p>
        </p:txBody>
      </p:sp>
    </p:spTree>
    <p:extLst>
      <p:ext uri="{BB962C8B-B14F-4D97-AF65-F5344CB8AC3E}">
        <p14:creationId xmlns:p14="http://schemas.microsoft.com/office/powerpoint/2010/main" val="467790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endParaRPr lang="en-US"/>
          </a:p>
        </p:txBody>
      </p:sp>
    </p:spTree>
    <p:extLst>
      <p:ext uri="{BB962C8B-B14F-4D97-AF65-F5344CB8AC3E}">
        <p14:creationId xmlns:p14="http://schemas.microsoft.com/office/powerpoint/2010/main" val="1754529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endParaRPr lang="en-US"/>
          </a:p>
        </p:txBody>
      </p:sp>
    </p:spTree>
    <p:extLst>
      <p:ext uri="{BB962C8B-B14F-4D97-AF65-F5344CB8AC3E}">
        <p14:creationId xmlns:p14="http://schemas.microsoft.com/office/powerpoint/2010/main" val="394128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endParaRPr lang="en-US"/>
          </a:p>
        </p:txBody>
      </p:sp>
    </p:spTree>
    <p:extLst>
      <p:ext uri="{BB962C8B-B14F-4D97-AF65-F5344CB8AC3E}">
        <p14:creationId xmlns:p14="http://schemas.microsoft.com/office/powerpoint/2010/main" val="1246566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3" name="Title Text"/>
          <p:cNvSpPr txBox="1">
            <a:spLocks noGrp="1"/>
          </p:cNvSpPr>
          <p:nvPr>
            <p:ph type="title"/>
          </p:nvPr>
        </p:nvSpPr>
        <p:spPr>
          <a:prstGeom prst="rect">
            <a:avLst/>
          </a:prstGeom>
        </p:spPr>
        <p:txBody>
          <a:bodyPr/>
          <a:lstStyle/>
          <a:p>
            <a:r>
              <a:t>Title Text</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ection One-Content Slide-1 column">
    <p:bg>
      <p:bgPr>
        <a:solidFill>
          <a:srgbClr val="FFFFFF"/>
        </a:solidFill>
        <a:effectLst/>
      </p:bgPr>
    </p:bg>
    <p:spTree>
      <p:nvGrpSpPr>
        <p:cNvPr id="1" name=""/>
        <p:cNvGrpSpPr/>
        <p:nvPr/>
      </p:nvGrpSpPr>
      <p:grpSpPr>
        <a:xfrm>
          <a:off x="0" y="0"/>
          <a:ext cx="0" cy="0"/>
          <a:chOff x="0" y="0"/>
          <a:chExt cx="0" cy="0"/>
        </a:xfrm>
      </p:grpSpPr>
      <p:pic>
        <p:nvPicPr>
          <p:cNvPr id="21" name="Picture 3" descr="Picture 3"/>
          <p:cNvPicPr>
            <a:picLocks noChangeAspect="1"/>
          </p:cNvPicPr>
          <p:nvPr/>
        </p:nvPicPr>
        <p:blipFill>
          <a:blip r:embed="rId2"/>
          <a:stretch>
            <a:fillRect/>
          </a:stretch>
        </p:blipFill>
        <p:spPr>
          <a:xfrm>
            <a:off x="0" y="-4350"/>
            <a:ext cx="12196288" cy="1494046"/>
          </a:xfrm>
          <a:prstGeom prst="rect">
            <a:avLst/>
          </a:prstGeom>
          <a:ln w="12700">
            <a:miter lim="400000"/>
          </a:ln>
        </p:spPr>
      </p:pic>
      <p:sp>
        <p:nvSpPr>
          <p:cNvPr id="22" name="Title Text"/>
          <p:cNvSpPr txBox="1">
            <a:spLocks noGrp="1"/>
          </p:cNvSpPr>
          <p:nvPr>
            <p:ph type="title"/>
          </p:nvPr>
        </p:nvSpPr>
        <p:spPr>
          <a:xfrm>
            <a:off x="2250582" y="602984"/>
            <a:ext cx="8132941" cy="530491"/>
          </a:xfrm>
          <a:prstGeom prst="rect">
            <a:avLst/>
          </a:prstGeom>
        </p:spPr>
        <p:txBody>
          <a:bodyPr anchor="t"/>
          <a:lstStyle>
            <a:lvl1pPr algn="l">
              <a:defRPr sz="3000" b="1"/>
            </a:lvl1pPr>
          </a:lstStyle>
          <a:p>
            <a:r>
              <a:t>Title Text</a:t>
            </a:r>
          </a:p>
        </p:txBody>
      </p:sp>
      <p:sp>
        <p:nvSpPr>
          <p:cNvPr id="23" name="Body Level One…"/>
          <p:cNvSpPr txBox="1">
            <a:spLocks noGrp="1"/>
          </p:cNvSpPr>
          <p:nvPr>
            <p:ph type="body" sz="quarter" idx="1"/>
          </p:nvPr>
        </p:nvSpPr>
        <p:spPr>
          <a:xfrm>
            <a:off x="2245404" y="1632494"/>
            <a:ext cx="8138119" cy="421894"/>
          </a:xfrm>
          <a:prstGeom prst="rect">
            <a:avLst/>
          </a:prstGeom>
        </p:spPr>
        <p:txBody>
          <a:bodyPr lIns="0" tIns="0" rIns="0" bIns="0"/>
          <a:lstStyle>
            <a:lvl1pPr marL="0" indent="0">
              <a:spcBef>
                <a:spcPts val="500"/>
              </a:spcBef>
              <a:buSzTx/>
              <a:buFontTx/>
              <a:buNone/>
              <a:defRPr sz="2400">
                <a:solidFill>
                  <a:srgbClr val="3E4358"/>
                </a:solidFill>
                <a:latin typeface="Rockwell"/>
                <a:ea typeface="Rockwell"/>
                <a:cs typeface="Rockwell"/>
                <a:sym typeface="Rockwell"/>
              </a:defRPr>
            </a:lvl1pPr>
            <a:lvl2pPr marL="0" indent="457200">
              <a:spcBef>
                <a:spcPts val="500"/>
              </a:spcBef>
              <a:buSzTx/>
              <a:buFontTx/>
              <a:buNone/>
              <a:defRPr sz="2400">
                <a:solidFill>
                  <a:srgbClr val="3E4358"/>
                </a:solidFill>
                <a:latin typeface="Rockwell"/>
                <a:ea typeface="Rockwell"/>
                <a:cs typeface="Rockwell"/>
                <a:sym typeface="Rockwell"/>
              </a:defRPr>
            </a:lvl2pPr>
            <a:lvl3pPr marL="0" indent="914400">
              <a:spcBef>
                <a:spcPts val="500"/>
              </a:spcBef>
              <a:buSzTx/>
              <a:buFontTx/>
              <a:buNone/>
              <a:defRPr sz="2400">
                <a:solidFill>
                  <a:srgbClr val="3E4358"/>
                </a:solidFill>
                <a:latin typeface="Rockwell"/>
                <a:ea typeface="Rockwell"/>
                <a:cs typeface="Rockwell"/>
                <a:sym typeface="Rockwell"/>
              </a:defRPr>
            </a:lvl3pPr>
            <a:lvl4pPr marL="0" indent="1371600">
              <a:spcBef>
                <a:spcPts val="500"/>
              </a:spcBef>
              <a:buSzTx/>
              <a:buFontTx/>
              <a:buNone/>
              <a:defRPr sz="2400">
                <a:solidFill>
                  <a:srgbClr val="3E4358"/>
                </a:solidFill>
                <a:latin typeface="Rockwell"/>
                <a:ea typeface="Rockwell"/>
                <a:cs typeface="Rockwell"/>
                <a:sym typeface="Rockwell"/>
              </a:defRPr>
            </a:lvl4pPr>
            <a:lvl5pPr marL="0" indent="1828800">
              <a:spcBef>
                <a:spcPts val="500"/>
              </a:spcBef>
              <a:buSzTx/>
              <a:buFontTx/>
              <a:buNone/>
              <a:defRPr sz="2400">
                <a:solidFill>
                  <a:srgbClr val="3E4358"/>
                </a:solidFill>
                <a:latin typeface="Rockwell"/>
                <a:ea typeface="Rockwell"/>
                <a:cs typeface="Rockwell"/>
                <a:sym typeface="Rockwell"/>
              </a:defRPr>
            </a:lvl5pPr>
          </a:lstStyle>
          <a:p>
            <a:r>
              <a:t>Body Level One</a:t>
            </a:r>
          </a:p>
          <a:p>
            <a:pPr lvl="1"/>
            <a:r>
              <a:t>Body Level Two</a:t>
            </a:r>
          </a:p>
          <a:p>
            <a:pPr lvl="2"/>
            <a:r>
              <a:t>Body Level Three</a:t>
            </a:r>
          </a:p>
          <a:p>
            <a:pPr lvl="3"/>
            <a:r>
              <a:t>Body Level Four</a:t>
            </a:r>
          </a:p>
          <a:p>
            <a:pPr lvl="4"/>
            <a:r>
              <a:t>Body Level Five</a:t>
            </a:r>
          </a:p>
        </p:txBody>
      </p:sp>
      <p:sp>
        <p:nvSpPr>
          <p:cNvPr id="24" name="Body Text"/>
          <p:cNvSpPr>
            <a:spLocks noGrp="1"/>
          </p:cNvSpPr>
          <p:nvPr>
            <p:ph type="body" sz="half" idx="13"/>
          </p:nvPr>
        </p:nvSpPr>
        <p:spPr>
          <a:xfrm>
            <a:off x="2251287" y="2217739"/>
            <a:ext cx="8132234" cy="3411538"/>
          </a:xfrm>
          <a:prstGeom prst="rect">
            <a:avLst/>
          </a:prstGeom>
        </p:spPr>
        <p:txBody>
          <a:bodyPr lIns="0" tIns="0" rIns="0" bIns="0"/>
          <a:lstStyle/>
          <a:p>
            <a:pPr marL="274320" indent="-274320">
              <a:spcBef>
                <a:spcPts val="0"/>
              </a:spcBef>
              <a:buFontTx/>
              <a:buChar char="▪"/>
              <a:defRPr sz="1800">
                <a:latin typeface="Arial"/>
                <a:ea typeface="Arial"/>
                <a:cs typeface="Arial"/>
                <a:sym typeface="Arial"/>
              </a:defRPr>
            </a:pPr>
            <a:endParaRPr/>
          </a:p>
        </p:txBody>
      </p:sp>
      <p:pic>
        <p:nvPicPr>
          <p:cNvPr id="25" name="Picture 4" descr="Picture 4"/>
          <p:cNvPicPr>
            <a:picLocks noChangeAspect="1"/>
          </p:cNvPicPr>
          <p:nvPr/>
        </p:nvPicPr>
        <p:blipFill>
          <a:blip r:embed="rId3"/>
          <a:stretch>
            <a:fillRect/>
          </a:stretch>
        </p:blipFill>
        <p:spPr>
          <a:xfrm>
            <a:off x="9061619" y="5994337"/>
            <a:ext cx="2800866" cy="512142"/>
          </a:xfrm>
          <a:prstGeom prst="rect">
            <a:avLst/>
          </a:prstGeom>
          <a:ln w="12700">
            <a:miter lim="400000"/>
          </a:ln>
        </p:spPr>
      </p:pic>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One-Title Only">
    <p:bg>
      <p:bgPr>
        <a:solidFill>
          <a:srgbClr val="FFFFFF"/>
        </a:solidFill>
        <a:effectLst/>
      </p:bgPr>
    </p:bg>
    <p:spTree>
      <p:nvGrpSpPr>
        <p:cNvPr id="1" name=""/>
        <p:cNvGrpSpPr/>
        <p:nvPr/>
      </p:nvGrpSpPr>
      <p:grpSpPr>
        <a:xfrm>
          <a:off x="0" y="0"/>
          <a:ext cx="0" cy="0"/>
          <a:chOff x="0" y="0"/>
          <a:chExt cx="0" cy="0"/>
        </a:xfrm>
      </p:grpSpPr>
      <p:pic>
        <p:nvPicPr>
          <p:cNvPr id="33" name="Picture 3" descr="Picture 3"/>
          <p:cNvPicPr>
            <a:picLocks noChangeAspect="1"/>
          </p:cNvPicPr>
          <p:nvPr/>
        </p:nvPicPr>
        <p:blipFill>
          <a:blip r:embed="rId2"/>
          <a:stretch>
            <a:fillRect/>
          </a:stretch>
        </p:blipFill>
        <p:spPr>
          <a:xfrm>
            <a:off x="0" y="-4350"/>
            <a:ext cx="12196288" cy="1494046"/>
          </a:xfrm>
          <a:prstGeom prst="rect">
            <a:avLst/>
          </a:prstGeom>
          <a:ln w="12700">
            <a:miter lim="400000"/>
          </a:ln>
        </p:spPr>
      </p:pic>
      <p:sp>
        <p:nvSpPr>
          <p:cNvPr id="34" name="Title Text"/>
          <p:cNvSpPr txBox="1">
            <a:spLocks noGrp="1"/>
          </p:cNvSpPr>
          <p:nvPr>
            <p:ph type="title"/>
          </p:nvPr>
        </p:nvSpPr>
        <p:spPr>
          <a:xfrm>
            <a:off x="2250582" y="602984"/>
            <a:ext cx="8132941" cy="530491"/>
          </a:xfrm>
          <a:prstGeom prst="rect">
            <a:avLst/>
          </a:prstGeom>
        </p:spPr>
        <p:txBody>
          <a:bodyPr anchor="t"/>
          <a:lstStyle>
            <a:lvl1pPr algn="l">
              <a:defRPr sz="3000" b="1"/>
            </a:lvl1pPr>
          </a:lstStyle>
          <a:p>
            <a:r>
              <a:t>Title Text</a:t>
            </a:r>
          </a:p>
        </p:txBody>
      </p:sp>
      <p:pic>
        <p:nvPicPr>
          <p:cNvPr id="35" name="Picture 4" descr="Picture 4"/>
          <p:cNvPicPr>
            <a:picLocks noChangeAspect="1"/>
          </p:cNvPicPr>
          <p:nvPr/>
        </p:nvPicPr>
        <p:blipFill>
          <a:blip r:embed="rId3"/>
          <a:stretch>
            <a:fillRect/>
          </a:stretch>
        </p:blipFill>
        <p:spPr>
          <a:xfrm>
            <a:off x="9061619" y="5994337"/>
            <a:ext cx="2800866" cy="512142"/>
          </a:xfrm>
          <a:prstGeom prst="rect">
            <a:avLst/>
          </a:prstGeom>
          <a:ln w="12700">
            <a:miter lim="400000"/>
          </a:ln>
        </p:spPr>
      </p:pic>
      <p:sp>
        <p:nvSpPr>
          <p:cNvPr id="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One-Empty">
    <p:bg>
      <p:bgPr>
        <a:solidFill>
          <a:srgbClr val="FFFFFF"/>
        </a:solidFill>
        <a:effectLst/>
      </p:bgPr>
    </p:bg>
    <p:spTree>
      <p:nvGrpSpPr>
        <p:cNvPr id="1" name=""/>
        <p:cNvGrpSpPr/>
        <p:nvPr/>
      </p:nvGrpSpPr>
      <p:grpSpPr>
        <a:xfrm>
          <a:off x="0" y="0"/>
          <a:ext cx="0" cy="0"/>
          <a:chOff x="0" y="0"/>
          <a:chExt cx="0" cy="0"/>
        </a:xfrm>
      </p:grpSpPr>
      <p:pic>
        <p:nvPicPr>
          <p:cNvPr id="43" name="Picture 3" descr="Picture 3"/>
          <p:cNvPicPr>
            <a:picLocks noChangeAspect="1"/>
          </p:cNvPicPr>
          <p:nvPr/>
        </p:nvPicPr>
        <p:blipFill>
          <a:blip r:embed="rId2"/>
          <a:stretch>
            <a:fillRect/>
          </a:stretch>
        </p:blipFill>
        <p:spPr>
          <a:xfrm>
            <a:off x="0" y="-4350"/>
            <a:ext cx="12196288" cy="1494046"/>
          </a:xfrm>
          <a:prstGeom prst="rect">
            <a:avLst/>
          </a:prstGeom>
          <a:ln w="12700">
            <a:miter lim="400000"/>
          </a:ln>
        </p:spPr>
      </p:pic>
      <p:pic>
        <p:nvPicPr>
          <p:cNvPr id="44" name="Picture 4" descr="Picture 4"/>
          <p:cNvPicPr>
            <a:picLocks noChangeAspect="1"/>
          </p:cNvPicPr>
          <p:nvPr/>
        </p:nvPicPr>
        <p:blipFill>
          <a:blip r:embed="rId3"/>
          <a:stretch>
            <a:fillRect/>
          </a:stretch>
        </p:blipFill>
        <p:spPr>
          <a:xfrm>
            <a:off x="9061619" y="5994337"/>
            <a:ext cx="2800866" cy="512142"/>
          </a:xfrm>
          <a:prstGeom prst="rect">
            <a:avLst/>
          </a:prstGeom>
          <a:ln w="12700">
            <a:miter lim="400000"/>
          </a:ln>
        </p:spPr>
      </p:pic>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6"/>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40776" y="3191608"/>
            <a:ext cx="4765432" cy="15056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r>
              <a:t>Title Text</a:t>
            </a:r>
          </a:p>
        </p:txBody>
      </p:sp>
      <p:sp>
        <p:nvSpPr>
          <p:cNvPr id="3" name="Title"/>
          <p:cNvSpPr txBox="1"/>
          <p:nvPr/>
        </p:nvSpPr>
        <p:spPr>
          <a:xfrm>
            <a:off x="940777" y="2307143"/>
            <a:ext cx="4765431" cy="10108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lgn="ctr">
              <a:defRPr sz="4000" b="1">
                <a:solidFill>
                  <a:srgbClr val="FFFFFF"/>
                </a:solidFill>
                <a:latin typeface="Rockwell"/>
                <a:ea typeface="Rockwell"/>
                <a:cs typeface="Rockwell"/>
                <a:sym typeface="Rockwell"/>
              </a:defRPr>
            </a:pPr>
            <a:r>
              <a:t>Data Science</a:t>
            </a:r>
            <a:br/>
            <a:r>
              <a:rPr sz="3200" b="0"/>
              <a:t>Data Engineering I</a:t>
            </a:r>
          </a:p>
        </p:txBody>
      </p:sp>
      <p:pic>
        <p:nvPicPr>
          <p:cNvPr id="4" name="Picture 12" descr="Picture 12"/>
          <p:cNvPicPr>
            <a:picLocks noChangeAspect="1"/>
          </p:cNvPicPr>
          <p:nvPr/>
        </p:nvPicPr>
        <p:blipFill>
          <a:blip r:embed="rId7"/>
          <a:stretch>
            <a:fillRect/>
          </a:stretch>
        </p:blipFill>
        <p:spPr>
          <a:xfrm>
            <a:off x="4895539" y="5522950"/>
            <a:ext cx="5898436" cy="1078572"/>
          </a:xfrm>
          <a:prstGeom prst="rect">
            <a:avLst/>
          </a:prstGeom>
          <a:ln w="12700">
            <a:miter lim="400000"/>
          </a:ln>
        </p:spPr>
      </p:pic>
      <p:sp>
        <p:nvSpPr>
          <p:cNvPr id="5" name="Body Level One…"/>
          <p:cNvSpPr txBox="1">
            <a:spLocks noGrp="1"/>
          </p:cNvSpPr>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457200" rtl="0" latinLnBrk="0">
        <a:lnSpc>
          <a:spcPct val="100000"/>
        </a:lnSpc>
        <a:spcBef>
          <a:spcPts val="0"/>
        </a:spcBef>
        <a:spcAft>
          <a:spcPts val="0"/>
        </a:spcAft>
        <a:buClrTx/>
        <a:buSzTx/>
        <a:buFontTx/>
        <a:buNone/>
        <a:tabLst/>
        <a:defRPr sz="2400" b="0" i="0" u="none" strike="noStrike" cap="none" spc="0" baseline="0">
          <a:ln>
            <a:noFill/>
          </a:ln>
          <a:solidFill>
            <a:srgbClr val="FFFFFF"/>
          </a:solidFill>
          <a:uFillTx/>
          <a:latin typeface="Rockwell"/>
          <a:ea typeface="Rockwell"/>
          <a:cs typeface="Rockwell"/>
          <a:sym typeface="Rockwell"/>
        </a:defRPr>
      </a:lvl1pPr>
      <a:lvl2pPr marL="0" marR="0" indent="0" algn="ctr" defTabSz="457200" rtl="0" latinLnBrk="0">
        <a:lnSpc>
          <a:spcPct val="100000"/>
        </a:lnSpc>
        <a:spcBef>
          <a:spcPts val="0"/>
        </a:spcBef>
        <a:spcAft>
          <a:spcPts val="0"/>
        </a:spcAft>
        <a:buClrTx/>
        <a:buSzTx/>
        <a:buFontTx/>
        <a:buNone/>
        <a:tabLst/>
        <a:defRPr sz="2400" b="0" i="0" u="none" strike="noStrike" cap="none" spc="0" baseline="0">
          <a:ln>
            <a:noFill/>
          </a:ln>
          <a:solidFill>
            <a:srgbClr val="FFFFFF"/>
          </a:solidFill>
          <a:uFillTx/>
          <a:latin typeface="Rockwell"/>
          <a:ea typeface="Rockwell"/>
          <a:cs typeface="Rockwell"/>
          <a:sym typeface="Rockwell"/>
        </a:defRPr>
      </a:lvl2pPr>
      <a:lvl3pPr marL="0" marR="0" indent="0" algn="ctr" defTabSz="457200" rtl="0" latinLnBrk="0">
        <a:lnSpc>
          <a:spcPct val="100000"/>
        </a:lnSpc>
        <a:spcBef>
          <a:spcPts val="0"/>
        </a:spcBef>
        <a:spcAft>
          <a:spcPts val="0"/>
        </a:spcAft>
        <a:buClrTx/>
        <a:buSzTx/>
        <a:buFontTx/>
        <a:buNone/>
        <a:tabLst/>
        <a:defRPr sz="2400" b="0" i="0" u="none" strike="noStrike" cap="none" spc="0" baseline="0">
          <a:ln>
            <a:noFill/>
          </a:ln>
          <a:solidFill>
            <a:srgbClr val="FFFFFF"/>
          </a:solidFill>
          <a:uFillTx/>
          <a:latin typeface="Rockwell"/>
          <a:ea typeface="Rockwell"/>
          <a:cs typeface="Rockwell"/>
          <a:sym typeface="Rockwell"/>
        </a:defRPr>
      </a:lvl3pPr>
      <a:lvl4pPr marL="0" marR="0" indent="0" algn="ctr" defTabSz="457200" rtl="0" latinLnBrk="0">
        <a:lnSpc>
          <a:spcPct val="100000"/>
        </a:lnSpc>
        <a:spcBef>
          <a:spcPts val="0"/>
        </a:spcBef>
        <a:spcAft>
          <a:spcPts val="0"/>
        </a:spcAft>
        <a:buClrTx/>
        <a:buSzTx/>
        <a:buFontTx/>
        <a:buNone/>
        <a:tabLst/>
        <a:defRPr sz="2400" b="0" i="0" u="none" strike="noStrike" cap="none" spc="0" baseline="0">
          <a:ln>
            <a:noFill/>
          </a:ln>
          <a:solidFill>
            <a:srgbClr val="FFFFFF"/>
          </a:solidFill>
          <a:uFillTx/>
          <a:latin typeface="Rockwell"/>
          <a:ea typeface="Rockwell"/>
          <a:cs typeface="Rockwell"/>
          <a:sym typeface="Rockwell"/>
        </a:defRPr>
      </a:lvl4pPr>
      <a:lvl5pPr marL="0" marR="0" indent="0" algn="ctr" defTabSz="457200" rtl="0" latinLnBrk="0">
        <a:lnSpc>
          <a:spcPct val="100000"/>
        </a:lnSpc>
        <a:spcBef>
          <a:spcPts val="0"/>
        </a:spcBef>
        <a:spcAft>
          <a:spcPts val="0"/>
        </a:spcAft>
        <a:buClrTx/>
        <a:buSzTx/>
        <a:buFontTx/>
        <a:buNone/>
        <a:tabLst/>
        <a:defRPr sz="2400" b="0" i="0" u="none" strike="noStrike" cap="none" spc="0" baseline="0">
          <a:ln>
            <a:noFill/>
          </a:ln>
          <a:solidFill>
            <a:srgbClr val="FFFFFF"/>
          </a:solidFill>
          <a:uFillTx/>
          <a:latin typeface="Rockwell"/>
          <a:ea typeface="Rockwell"/>
          <a:cs typeface="Rockwell"/>
          <a:sym typeface="Rockwell"/>
        </a:defRPr>
      </a:lvl5pPr>
      <a:lvl6pPr marL="0" marR="0" indent="0" algn="ctr" defTabSz="457200" rtl="0" latinLnBrk="0">
        <a:lnSpc>
          <a:spcPct val="100000"/>
        </a:lnSpc>
        <a:spcBef>
          <a:spcPts val="0"/>
        </a:spcBef>
        <a:spcAft>
          <a:spcPts val="0"/>
        </a:spcAft>
        <a:buClrTx/>
        <a:buSzTx/>
        <a:buFontTx/>
        <a:buNone/>
        <a:tabLst/>
        <a:defRPr sz="2400" b="0" i="0" u="none" strike="noStrike" cap="none" spc="0" baseline="0">
          <a:ln>
            <a:noFill/>
          </a:ln>
          <a:solidFill>
            <a:srgbClr val="FFFFFF"/>
          </a:solidFill>
          <a:uFillTx/>
          <a:latin typeface="Rockwell"/>
          <a:ea typeface="Rockwell"/>
          <a:cs typeface="Rockwell"/>
          <a:sym typeface="Rockwell"/>
        </a:defRPr>
      </a:lvl6pPr>
      <a:lvl7pPr marL="0" marR="0" indent="0" algn="ctr" defTabSz="457200" rtl="0" latinLnBrk="0">
        <a:lnSpc>
          <a:spcPct val="100000"/>
        </a:lnSpc>
        <a:spcBef>
          <a:spcPts val="0"/>
        </a:spcBef>
        <a:spcAft>
          <a:spcPts val="0"/>
        </a:spcAft>
        <a:buClrTx/>
        <a:buSzTx/>
        <a:buFontTx/>
        <a:buNone/>
        <a:tabLst/>
        <a:defRPr sz="2400" b="0" i="0" u="none" strike="noStrike" cap="none" spc="0" baseline="0">
          <a:ln>
            <a:noFill/>
          </a:ln>
          <a:solidFill>
            <a:srgbClr val="FFFFFF"/>
          </a:solidFill>
          <a:uFillTx/>
          <a:latin typeface="Rockwell"/>
          <a:ea typeface="Rockwell"/>
          <a:cs typeface="Rockwell"/>
          <a:sym typeface="Rockwell"/>
        </a:defRPr>
      </a:lvl7pPr>
      <a:lvl8pPr marL="0" marR="0" indent="0" algn="ctr" defTabSz="457200" rtl="0" latinLnBrk="0">
        <a:lnSpc>
          <a:spcPct val="100000"/>
        </a:lnSpc>
        <a:spcBef>
          <a:spcPts val="0"/>
        </a:spcBef>
        <a:spcAft>
          <a:spcPts val="0"/>
        </a:spcAft>
        <a:buClrTx/>
        <a:buSzTx/>
        <a:buFontTx/>
        <a:buNone/>
        <a:tabLst/>
        <a:defRPr sz="2400" b="0" i="0" u="none" strike="noStrike" cap="none" spc="0" baseline="0">
          <a:ln>
            <a:noFill/>
          </a:ln>
          <a:solidFill>
            <a:srgbClr val="FFFFFF"/>
          </a:solidFill>
          <a:uFillTx/>
          <a:latin typeface="Rockwell"/>
          <a:ea typeface="Rockwell"/>
          <a:cs typeface="Rockwell"/>
          <a:sym typeface="Rockwell"/>
        </a:defRPr>
      </a:lvl8pPr>
      <a:lvl9pPr marL="0" marR="0" indent="0" algn="ctr" defTabSz="457200" rtl="0" latinLnBrk="0">
        <a:lnSpc>
          <a:spcPct val="100000"/>
        </a:lnSpc>
        <a:spcBef>
          <a:spcPts val="0"/>
        </a:spcBef>
        <a:spcAft>
          <a:spcPts val="0"/>
        </a:spcAft>
        <a:buClrTx/>
        <a:buSzTx/>
        <a:buFontTx/>
        <a:buNone/>
        <a:tabLst/>
        <a:defRPr sz="2400" b="0" i="0" u="none" strike="noStrike" cap="none" spc="0" baseline="0">
          <a:ln>
            <a:noFill/>
          </a:ln>
          <a:solidFill>
            <a:srgbClr val="FFFFFF"/>
          </a:solidFill>
          <a:uFillTx/>
          <a:latin typeface="Rockwell"/>
          <a:ea typeface="Rockwell"/>
          <a:cs typeface="Rockwell"/>
          <a:sym typeface="Rockwell"/>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jpe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t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10.tif"/><Relationship Id="rId4" Type="http://schemas.openxmlformats.org/officeDocument/2006/relationships/image" Target="../media/image9.tif"/></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image" Target="../media/image17.t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ti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p:cNvSpPr txBox="1">
            <a:spLocks noGrp="1"/>
          </p:cNvSpPr>
          <p:nvPr>
            <p:ph type="title"/>
          </p:nvPr>
        </p:nvSpPr>
        <p:spPr>
          <a:xfrm>
            <a:off x="926349" y="3018386"/>
            <a:ext cx="4752975" cy="1623445"/>
          </a:xfrm>
          <a:prstGeom prst="rect">
            <a:avLst/>
          </a:prstGeom>
        </p:spPr>
        <p:txBody>
          <a:bodyPr/>
          <a:lstStyle/>
          <a:p>
            <a:r>
              <a:rPr dirty="0"/>
              <a:t>Introduction to </a:t>
            </a:r>
            <a:br>
              <a:rPr dirty="0"/>
            </a:br>
            <a:r>
              <a:rPr dirty="0"/>
              <a:t>data science</a:t>
            </a:r>
          </a:p>
        </p:txBody>
      </p:sp>
      <p:sp>
        <p:nvSpPr>
          <p:cNvPr id="55" name="Footer"/>
          <p:cNvSpPr txBox="1">
            <a:spLocks noGrp="1"/>
          </p:cNvSpPr>
          <p:nvPr>
            <p:ph type="body" sz="quarter" idx="4294967295"/>
          </p:nvPr>
        </p:nvSpPr>
        <p:spPr>
          <a:xfrm>
            <a:off x="-1" y="6371914"/>
            <a:ext cx="3521959" cy="486086"/>
          </a:xfrm>
          <a:prstGeom prst="rect">
            <a:avLst/>
          </a:prstGeom>
        </p:spPr>
        <p:txBody>
          <a:bodyPr/>
          <a:lstStyle>
            <a:lvl1pPr marL="0" indent="0">
              <a:lnSpc>
                <a:spcPct val="80000"/>
              </a:lnSpc>
              <a:spcBef>
                <a:spcPts val="300"/>
              </a:spcBef>
              <a:buSzTx/>
              <a:buNone/>
              <a:defRPr sz="1500">
                <a:solidFill>
                  <a:srgbClr val="FFFFFF"/>
                </a:solidFill>
              </a:defRPr>
            </a:lvl1pPr>
          </a:lstStyle>
          <a:p>
            <a:r>
              <a:rPr dirty="0"/>
              <a:t>Copyright McGraw Hill, Rosen, Discrete Mathematics and its Applications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Image" descr="An infographic titled Modern Data Scientist with four categories around an illustration of a female holding a tablet and a bag. Categories: Math &amp; Statistics, Programming &amp; Database, Domain Knowledge &amp; Soft Skills, and Communication &amp; Visualization."/>
          <p:cNvPicPr>
            <a:picLocks noChangeAspect="1"/>
          </p:cNvPicPr>
          <p:nvPr/>
        </p:nvPicPr>
        <p:blipFill>
          <a:blip r:embed="rId3"/>
          <a:stretch>
            <a:fillRect/>
          </a:stretch>
        </p:blipFill>
        <p:spPr>
          <a:xfrm>
            <a:off x="3893548" y="-1"/>
            <a:ext cx="4847009" cy="6858001"/>
          </a:xfrm>
          <a:prstGeom prst="rect">
            <a:avLst/>
          </a:prstGeom>
          <a:ln w="12700">
            <a:miter lim="400000"/>
          </a:ln>
        </p:spPr>
      </p:pic>
      <p:sp>
        <p:nvSpPr>
          <p:cNvPr id="2" name="Title 1">
            <a:extLst>
              <a:ext uri="{FF2B5EF4-FFF2-40B4-BE49-F238E27FC236}">
                <a16:creationId xmlns:a16="http://schemas.microsoft.com/office/drawing/2014/main" id="{500E9679-7561-C0E6-7BB7-4BDC984504C7}"/>
              </a:ext>
            </a:extLst>
          </p:cNvPr>
          <p:cNvSpPr>
            <a:spLocks noGrp="1"/>
          </p:cNvSpPr>
          <p:nvPr>
            <p:ph type="title" idx="4294967295"/>
          </p:nvPr>
        </p:nvSpPr>
        <p:spPr>
          <a:xfrm>
            <a:off x="1266779" y="-1563272"/>
            <a:ext cx="4765432" cy="1505642"/>
          </a:xfrm>
        </p:spPr>
        <p:txBody>
          <a:bodyPr/>
          <a:lstStyle/>
          <a:p>
            <a:r>
              <a:rPr lang="en-US" dirty="0"/>
              <a:t>Modern Data</a:t>
            </a:r>
            <a:r>
              <a:rPr lang="en-US" baseline="0" dirty="0"/>
              <a:t> Scientist</a:t>
            </a:r>
            <a:endParaRPr lang="en-US"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p:cNvSpPr txBox="1">
            <a:spLocks noGrp="1"/>
          </p:cNvSpPr>
          <p:nvPr>
            <p:ph type="title"/>
          </p:nvPr>
        </p:nvSpPr>
        <p:spPr>
          <a:prstGeom prst="rect">
            <a:avLst/>
          </a:prstGeom>
        </p:spPr>
        <p:txBody>
          <a:bodyPr>
            <a:normAutofit fontScale="90000"/>
          </a:bodyPr>
          <a:lstStyle/>
          <a:p>
            <a:r>
              <a:rPr lang="en-US" dirty="0"/>
              <a:t>Big Data Analytics Pipeline and Stakeholders</a:t>
            </a:r>
            <a:endParaRPr dirty="0"/>
          </a:p>
        </p:txBody>
      </p:sp>
      <p:sp>
        <p:nvSpPr>
          <p:cNvPr id="113" name="Rectangle">
            <a:extLst>
              <a:ext uri="{C183D7F6-B498-43B3-948B-1728B52AA6E4}">
                <adec:decorative xmlns:adec="http://schemas.microsoft.com/office/drawing/2017/decorative" val="1"/>
              </a:ext>
            </a:extLst>
          </p:cNvPr>
          <p:cNvSpPr/>
          <p:nvPr/>
        </p:nvSpPr>
        <p:spPr>
          <a:xfrm>
            <a:off x="8709438" y="5840012"/>
            <a:ext cx="3305095" cy="933686"/>
          </a:xfrm>
          <a:prstGeom prst="rect">
            <a:avLst/>
          </a:prstGeom>
          <a:solidFill>
            <a:srgbClr val="FFFFFF"/>
          </a:solidFill>
          <a:ln w="12700">
            <a:miter lim="400000"/>
          </a:ln>
        </p:spPr>
        <p:txBody>
          <a:bodyPr lIns="45719" rIns="45719" anchor="ctr"/>
          <a:lstStyle/>
          <a:p>
            <a:endParaRPr/>
          </a:p>
        </p:txBody>
      </p:sp>
      <p:pic>
        <p:nvPicPr>
          <p:cNvPr id="114" name="Image" descr="Infographic titled ‘Big Data Analytics Pipeline &amp; Stakeholders’ with a background of interconnected hexagons in shades of blue and grey. The flowchart is divided into four main sections: Big Data, Data Warehouses, Data Scientists, and Business, each with sub-elements listed. The image visually represents the process of big data analytics from raw data collection to actionable business insights, highlighting both technical processes and stakeholder roles."/>
          <p:cNvPicPr>
            <a:picLocks noChangeAspect="1"/>
          </p:cNvPicPr>
          <p:nvPr/>
        </p:nvPicPr>
        <p:blipFill>
          <a:blip r:embed="rId3"/>
          <a:stretch>
            <a:fillRect/>
          </a:stretch>
        </p:blipFill>
        <p:spPr>
          <a:xfrm>
            <a:off x="1826903" y="-1"/>
            <a:ext cx="8980298" cy="6858001"/>
          </a:xfrm>
          <a:prstGeom prst="rect">
            <a:avLst/>
          </a:prstGeom>
          <a:ln w="12700">
            <a:miter lim="400000"/>
          </a:ln>
        </p:spPr>
      </p:pic>
      <p:sp>
        <p:nvSpPr>
          <p:cNvPr id="115" name="Rectangle" descr="White rectangle covering part of infographic."/>
          <p:cNvSpPr/>
          <p:nvPr/>
        </p:nvSpPr>
        <p:spPr>
          <a:xfrm>
            <a:off x="8899755" y="-56146"/>
            <a:ext cx="3506121" cy="6970292"/>
          </a:xfrm>
          <a:prstGeom prst="rect">
            <a:avLst/>
          </a:prstGeom>
          <a:solidFill>
            <a:srgbClr val="FFFFFF">
              <a:alpha val="75288"/>
            </a:srgbClr>
          </a:solidFill>
          <a:ln w="12700">
            <a:miter lim="400000"/>
          </a:ln>
        </p:spPr>
        <p:txBody>
          <a:bodyPr lIns="45719" rIns="45719" anchor="ctr"/>
          <a:lstStyle/>
          <a:p>
            <a:endParaRPr/>
          </a:p>
        </p:txBody>
      </p:sp>
      <p:sp>
        <p:nvSpPr>
          <p:cNvPr id="116" name="Rectangle" descr="A white square blocking out part of the infographic."/>
          <p:cNvSpPr/>
          <p:nvPr/>
        </p:nvSpPr>
        <p:spPr>
          <a:xfrm>
            <a:off x="-17696" y="-56146"/>
            <a:ext cx="5470664" cy="6970292"/>
          </a:xfrm>
          <a:prstGeom prst="rect">
            <a:avLst/>
          </a:prstGeom>
          <a:solidFill>
            <a:srgbClr val="FFFFFF">
              <a:alpha val="75288"/>
            </a:srgbClr>
          </a:solidFill>
          <a:ln w="12700">
            <a:miter lim="400000"/>
          </a:ln>
        </p:spPr>
        <p:txBody>
          <a:bodyPr lIns="45719" rIns="45719"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6" presetClass="emph" presetSubtype="0" accel="50000" decel="50000" fill="hold" grpId="1" nodeType="clickEffect">
                                  <p:stCondLst>
                                    <p:cond delay="0"/>
                                  </p:stCondLst>
                                  <p:childTnLst>
                                    <p:animScale>
                                      <p:cBhvr>
                                        <p:cTn id="6" dur="1000" fill="hold"/>
                                        <p:tgtEl>
                                          <p:spTgt spid="114"/>
                                        </p:tgtEl>
                                      </p:cBhvr>
                                      <p:by x="135000" y="135000"/>
                                    </p:animScale>
                                  </p:childTnLst>
                                </p:cTn>
                              </p:par>
                            </p:childTnLst>
                          </p:cTn>
                        </p:par>
                        <p:par>
                          <p:cTn id="7" fill="hold">
                            <p:stCondLst>
                              <p:cond delay="1000"/>
                            </p:stCondLst>
                            <p:childTnLst>
                              <p:par>
                                <p:cTn id="8" presetID="9" presetClass="entr" fill="hold" grpId="2" nodeType="afterEffect">
                                  <p:stCondLst>
                                    <p:cond delay="0"/>
                                  </p:stCondLst>
                                  <p:iterate>
                                    <p:tmAbs val="0"/>
                                  </p:iterate>
                                  <p:childTnLst>
                                    <p:set>
                                      <p:cBhvr>
                                        <p:cTn id="9" fill="hold"/>
                                        <p:tgtEl>
                                          <p:spTgt spid="116"/>
                                        </p:tgtEl>
                                        <p:attrNameLst>
                                          <p:attrName>style.visibility</p:attrName>
                                        </p:attrNameLst>
                                      </p:cBhvr>
                                      <p:to>
                                        <p:strVal val="visible"/>
                                      </p:to>
                                    </p:set>
                                    <p:animEffect transition="in" filter="dissolve">
                                      <p:cBhvr>
                                        <p:cTn id="10" dur="1000"/>
                                        <p:tgtEl>
                                          <p:spTgt spid="116"/>
                                        </p:tgtEl>
                                      </p:cBhvr>
                                    </p:animEffect>
                                  </p:childTnLst>
                                </p:cTn>
                              </p:par>
                            </p:childTnLst>
                          </p:cTn>
                        </p:par>
                        <p:par>
                          <p:cTn id="11" fill="hold">
                            <p:stCondLst>
                              <p:cond delay="2000"/>
                            </p:stCondLst>
                            <p:childTnLst>
                              <p:par>
                                <p:cTn id="12" presetID="9" presetClass="entr" fill="hold" grpId="3" nodeType="afterEffect">
                                  <p:stCondLst>
                                    <p:cond delay="0"/>
                                  </p:stCondLst>
                                  <p:iterate>
                                    <p:tmAbs val="0"/>
                                  </p:iterate>
                                  <p:childTnLst>
                                    <p:set>
                                      <p:cBhvr>
                                        <p:cTn id="13" fill="hold"/>
                                        <p:tgtEl>
                                          <p:spTgt spid="115"/>
                                        </p:tgtEl>
                                        <p:attrNameLst>
                                          <p:attrName>style.visibility</p:attrName>
                                        </p:attrNameLst>
                                      </p:cBhvr>
                                      <p:to>
                                        <p:strVal val="visible"/>
                                      </p:to>
                                    </p:set>
                                    <p:animEffect transition="in" filter="dissolve">
                                      <p:cBhvr>
                                        <p:cTn id="14" dur="10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1" animBg="1" advAuto="0"/>
      <p:bldP spid="115" grpId="3" animBg="1" advAuto="0"/>
      <p:bldP spid="116" grpId="2" animBg="1" advAuto="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 name="Rectangle">
            <a:extLst>
              <a:ext uri="{C183D7F6-B498-43B3-948B-1728B52AA6E4}">
                <adec:decorative xmlns:adec="http://schemas.microsoft.com/office/drawing/2017/decorative" val="1"/>
              </a:ext>
            </a:extLst>
          </p:cNvPr>
          <p:cNvSpPr/>
          <p:nvPr/>
        </p:nvSpPr>
        <p:spPr>
          <a:xfrm>
            <a:off x="8709438" y="5840012"/>
            <a:ext cx="3305095" cy="933686"/>
          </a:xfrm>
          <a:prstGeom prst="rect">
            <a:avLst/>
          </a:prstGeom>
          <a:solidFill>
            <a:srgbClr val="FFFFFF"/>
          </a:solidFill>
          <a:ln w="12700">
            <a:miter lim="400000"/>
          </a:ln>
        </p:spPr>
        <p:txBody>
          <a:bodyPr lIns="45719" rIns="45719" anchor="ctr"/>
          <a:lstStyle/>
          <a:p>
            <a:endParaRPr/>
          </a:p>
        </p:txBody>
      </p:sp>
      <p:sp>
        <p:nvSpPr>
          <p:cNvPr id="119" name="Data science process"/>
          <p:cNvSpPr txBox="1">
            <a:spLocks noGrp="1"/>
          </p:cNvSpPr>
          <p:nvPr>
            <p:ph type="title"/>
          </p:nvPr>
        </p:nvSpPr>
        <p:spPr>
          <a:prstGeom prst="rect">
            <a:avLst/>
          </a:prstGeom>
        </p:spPr>
        <p:txBody>
          <a:bodyPr/>
          <a:lstStyle/>
          <a:p>
            <a:r>
              <a:rPr dirty="0"/>
              <a:t>Data science process</a:t>
            </a:r>
          </a:p>
        </p:txBody>
      </p:sp>
      <p:grpSp>
        <p:nvGrpSpPr>
          <p:cNvPr id="122" name="Group">
            <a:extLst>
              <a:ext uri="{C183D7F6-B498-43B3-948B-1728B52AA6E4}">
                <adec:decorative xmlns:adec="http://schemas.microsoft.com/office/drawing/2017/decorative" val="1"/>
              </a:ext>
            </a:extLst>
          </p:cNvPr>
          <p:cNvGrpSpPr/>
          <p:nvPr/>
        </p:nvGrpSpPr>
        <p:grpSpPr>
          <a:xfrm>
            <a:off x="9960653" y="1634496"/>
            <a:ext cx="1588021" cy="2188833"/>
            <a:chOff x="16722" y="0"/>
            <a:chExt cx="1588020" cy="2188832"/>
          </a:xfrm>
        </p:grpSpPr>
        <p:sp>
          <p:nvSpPr>
            <p:cNvPr id="120" name="Processed  data"/>
            <p:cNvSpPr txBox="1"/>
            <p:nvPr/>
          </p:nvSpPr>
          <p:spPr>
            <a:xfrm>
              <a:off x="84999" y="1426025"/>
              <a:ext cx="1519744" cy="762808"/>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 val="1"/>
              </a:ext>
            </a:extLst>
          </p:spPr>
          <p:txBody>
            <a:bodyPr wrap="square" lIns="68580" tIns="68580" rIns="68580" bIns="68580" numCol="1" anchor="b">
              <a:noAutofit/>
            </a:bodyPr>
            <a:lstStyle/>
            <a:p>
              <a:pPr algn="ctr" defTabSz="822960">
                <a:lnSpc>
                  <a:spcPct val="80000"/>
                </a:lnSpc>
                <a:defRPr>
                  <a:latin typeface="Arial"/>
                  <a:ea typeface="Arial"/>
                  <a:cs typeface="Arial"/>
                  <a:sym typeface="Arial"/>
                </a:defRPr>
              </a:pPr>
              <a:r>
                <a:t>Processed </a:t>
              </a:r>
              <a:br/>
              <a:r>
                <a:t>data</a:t>
              </a:r>
            </a:p>
          </p:txBody>
        </p:sp>
        <p:pic>
          <p:nvPicPr>
            <p:cNvPr id="121" name="entity_relationship_model_icon.png" descr="entity_relationship_model_icon.png"/>
            <p:cNvPicPr>
              <a:picLocks noChangeAspect="1"/>
            </p:cNvPicPr>
            <p:nvPr/>
          </p:nvPicPr>
          <p:blipFill>
            <a:blip r:embed="rId3"/>
            <a:stretch>
              <a:fillRect/>
            </a:stretch>
          </p:blipFill>
          <p:spPr>
            <a:xfrm>
              <a:off x="16722" y="0"/>
              <a:ext cx="1478941" cy="1478941"/>
            </a:xfrm>
            <a:prstGeom prst="rect">
              <a:avLst/>
            </a:prstGeom>
            <a:ln w="12700" cap="flat">
              <a:noFill/>
              <a:miter lim="400000"/>
            </a:ln>
            <a:effectLst/>
          </p:spPr>
        </p:pic>
      </p:grpSp>
      <p:grpSp>
        <p:nvGrpSpPr>
          <p:cNvPr id="125" name="Group">
            <a:extLst>
              <a:ext uri="{C183D7F6-B498-43B3-948B-1728B52AA6E4}">
                <adec:decorative xmlns:adec="http://schemas.microsoft.com/office/drawing/2017/decorative" val="1"/>
              </a:ext>
            </a:extLst>
          </p:cNvPr>
          <p:cNvGrpSpPr/>
          <p:nvPr/>
        </p:nvGrpSpPr>
        <p:grpSpPr>
          <a:xfrm>
            <a:off x="6051920" y="1663448"/>
            <a:ext cx="986439" cy="2145092"/>
            <a:chOff x="73748" y="0"/>
            <a:chExt cx="986438" cy="2145091"/>
          </a:xfrm>
        </p:grpSpPr>
        <p:sp>
          <p:nvSpPr>
            <p:cNvPr id="123" name="Target  data"/>
            <p:cNvSpPr txBox="1"/>
            <p:nvPr/>
          </p:nvSpPr>
          <p:spPr>
            <a:xfrm>
              <a:off x="73748" y="1382285"/>
              <a:ext cx="985222" cy="762807"/>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 val="1"/>
              </a:ext>
            </a:extLst>
          </p:spPr>
          <p:txBody>
            <a:bodyPr wrap="square" lIns="68580" tIns="68580" rIns="68580" bIns="68580" numCol="1" anchor="b">
              <a:noAutofit/>
            </a:bodyPr>
            <a:lstStyle/>
            <a:p>
              <a:pPr algn="ctr" defTabSz="822960">
                <a:lnSpc>
                  <a:spcPct val="80000"/>
                </a:lnSpc>
                <a:defRPr>
                  <a:latin typeface="Arial"/>
                  <a:ea typeface="Arial"/>
                  <a:cs typeface="Arial"/>
                  <a:sym typeface="Arial"/>
                </a:defRPr>
              </a:pPr>
              <a:r>
                <a:t>Target </a:t>
              </a:r>
              <a:br/>
              <a:r>
                <a:t>data</a:t>
              </a:r>
            </a:p>
          </p:txBody>
        </p:sp>
        <p:pic>
          <p:nvPicPr>
            <p:cNvPr id="124" name="droppedImage.pdf" descr="droppedImage.pdf"/>
            <p:cNvPicPr>
              <a:picLocks noChangeAspect="1"/>
            </p:cNvPicPr>
            <p:nvPr/>
          </p:nvPicPr>
          <p:blipFill>
            <a:blip r:embed="rId4"/>
            <a:srcRect l="13861" t="1980" r="16831"/>
            <a:stretch>
              <a:fillRect/>
            </a:stretch>
          </p:blipFill>
          <p:spPr>
            <a:xfrm>
              <a:off x="78077" y="0"/>
              <a:ext cx="982110" cy="1388983"/>
            </a:xfrm>
            <a:prstGeom prst="rect">
              <a:avLst/>
            </a:prstGeom>
            <a:ln w="12700" cap="flat">
              <a:noFill/>
              <a:miter lim="400000"/>
            </a:ln>
            <a:effectLst/>
          </p:spPr>
        </p:pic>
      </p:grpSp>
      <p:grpSp>
        <p:nvGrpSpPr>
          <p:cNvPr id="128" name="Group" descr="An image represeting data - folders with paper going towards three servers."/>
          <p:cNvGrpSpPr/>
          <p:nvPr/>
        </p:nvGrpSpPr>
        <p:grpSpPr>
          <a:xfrm>
            <a:off x="876313" y="1537677"/>
            <a:ext cx="2800866" cy="2324174"/>
            <a:chOff x="0" y="0"/>
            <a:chExt cx="2800865" cy="2324173"/>
          </a:xfrm>
        </p:grpSpPr>
        <p:pic>
          <p:nvPicPr>
            <p:cNvPr id="126" name="search%3Fq%3Ddata%2Bwarehouse%2Bicons%26tbnh%3D156%26tbnw%3D208%26hl%3Den%26client%3Dsafari%26sa%3DX%26rls%3Den%26sig%3D101121383685731202418%26biw%3D1346%26bih%3D723%26tbs%3Dsimg-CAESEgliZ2879eZ6hiEx.png" descr="search%3Fq%3Ddata%2Bwarehouse%2Bicons%26tbnh%3D156%26tbnw%3D208%26hl%3Den%26client%3Dsafari%26sa%3DX%26rls%3Den%26sig%3D101121383685731202418%26biw%3D1346%26bih%3D723%26tbs%3Dsimg-CAESEgliZ2879eZ6hiEx.png"/>
            <p:cNvPicPr>
              <a:picLocks noChangeAspect="1"/>
            </p:cNvPicPr>
            <p:nvPr/>
          </p:nvPicPr>
          <p:blipFill>
            <a:blip r:embed="rId5"/>
            <a:stretch>
              <a:fillRect/>
            </a:stretch>
          </p:blipFill>
          <p:spPr>
            <a:xfrm>
              <a:off x="0" y="0"/>
              <a:ext cx="2800866" cy="2097946"/>
            </a:xfrm>
            <a:prstGeom prst="rect">
              <a:avLst/>
            </a:prstGeom>
            <a:ln w="12700" cap="flat">
              <a:noFill/>
              <a:miter lim="400000"/>
            </a:ln>
            <a:effectLst/>
          </p:spPr>
        </p:pic>
        <p:sp>
          <p:nvSpPr>
            <p:cNvPr id="127" name="Data"/>
            <p:cNvSpPr txBox="1"/>
            <p:nvPr/>
          </p:nvSpPr>
          <p:spPr>
            <a:xfrm>
              <a:off x="1056887" y="1895917"/>
              <a:ext cx="689562" cy="42825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8580" tIns="68580" rIns="68580" bIns="68580" numCol="1" anchor="b">
              <a:noAutofit/>
            </a:bodyPr>
            <a:lstStyle>
              <a:lvl1pPr algn="ctr" defTabSz="822960">
                <a:lnSpc>
                  <a:spcPct val="80000"/>
                </a:lnSpc>
                <a:defRPr>
                  <a:latin typeface="Arial"/>
                  <a:ea typeface="Arial"/>
                  <a:cs typeface="Arial"/>
                  <a:sym typeface="Arial"/>
                </a:defRPr>
              </a:lvl1pPr>
            </a:lstStyle>
            <a:p>
              <a:r>
                <a:t>Data</a:t>
              </a:r>
            </a:p>
          </p:txBody>
        </p:sp>
      </p:grpSp>
      <p:pic>
        <p:nvPicPr>
          <p:cNvPr id="129" name="droppedImage.pdf" descr="droppedImage.pdf"/>
          <p:cNvPicPr>
            <a:picLocks noChangeAspect="1"/>
          </p:cNvPicPr>
          <p:nvPr/>
        </p:nvPicPr>
        <p:blipFill>
          <a:blip r:embed="rId6"/>
          <a:stretch>
            <a:fillRect/>
          </a:stretch>
        </p:blipFill>
        <p:spPr>
          <a:xfrm>
            <a:off x="4168192" y="1693654"/>
            <a:ext cx="1136109" cy="1409616"/>
          </a:xfrm>
          <a:prstGeom prst="rect">
            <a:avLst/>
          </a:prstGeom>
          <a:ln w="12700">
            <a:miter lim="400000"/>
          </a:ln>
        </p:spPr>
      </p:pic>
      <p:sp>
        <p:nvSpPr>
          <p:cNvPr id="130" name="Selection"/>
          <p:cNvSpPr txBox="1"/>
          <p:nvPr/>
        </p:nvSpPr>
        <p:spPr>
          <a:xfrm>
            <a:off x="4110139" y="3105836"/>
            <a:ext cx="1311493" cy="458885"/>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68580" tIns="68580" rIns="68580" bIns="68580" anchor="ctr"/>
          <a:lstStyle>
            <a:lvl1pPr algn="ctr" defTabSz="822960">
              <a:lnSpc>
                <a:spcPct val="80000"/>
              </a:lnSpc>
              <a:defRPr>
                <a:solidFill>
                  <a:srgbClr val="941100"/>
                </a:solidFill>
                <a:latin typeface="Arial"/>
                <a:ea typeface="Arial"/>
                <a:cs typeface="Arial"/>
                <a:sym typeface="Arial"/>
              </a:defRPr>
            </a:lvl1pPr>
          </a:lstStyle>
          <a:p>
            <a:r>
              <a:t>Selection</a:t>
            </a:r>
          </a:p>
        </p:txBody>
      </p:sp>
      <p:pic>
        <p:nvPicPr>
          <p:cNvPr id="131" name="droppedImage.pdf" descr="droppedImage.pdf"/>
          <p:cNvPicPr>
            <a:picLocks noChangeAspect="1"/>
          </p:cNvPicPr>
          <p:nvPr/>
        </p:nvPicPr>
        <p:blipFill>
          <a:blip r:embed="rId7"/>
          <a:stretch>
            <a:fillRect/>
          </a:stretch>
        </p:blipFill>
        <p:spPr>
          <a:xfrm>
            <a:off x="7832090" y="1670417"/>
            <a:ext cx="1229232" cy="1525159"/>
          </a:xfrm>
          <a:prstGeom prst="rect">
            <a:avLst/>
          </a:prstGeom>
          <a:ln w="12700">
            <a:miter lim="400000"/>
          </a:ln>
        </p:spPr>
      </p:pic>
      <p:sp>
        <p:nvSpPr>
          <p:cNvPr id="132" name="Preprocessing"/>
          <p:cNvSpPr txBox="1"/>
          <p:nvPr/>
        </p:nvSpPr>
        <p:spPr>
          <a:xfrm>
            <a:off x="7548652" y="3150204"/>
            <a:ext cx="1947487" cy="458885"/>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68580" tIns="68580" rIns="68580" bIns="68580" anchor="ctr"/>
          <a:lstStyle>
            <a:lvl1pPr algn="ctr" defTabSz="822960">
              <a:lnSpc>
                <a:spcPct val="80000"/>
              </a:lnSpc>
              <a:defRPr>
                <a:solidFill>
                  <a:srgbClr val="941100"/>
                </a:solidFill>
                <a:latin typeface="Arial"/>
                <a:ea typeface="Arial"/>
                <a:cs typeface="Arial"/>
                <a:sym typeface="Arial"/>
              </a:defRPr>
            </a:lvl1pPr>
          </a:lstStyle>
          <a:p>
            <a:r>
              <a:t>Preprocessing</a:t>
            </a:r>
          </a:p>
        </p:txBody>
      </p:sp>
      <p:pic>
        <p:nvPicPr>
          <p:cNvPr id="133" name="droppedImage.pdf" descr="droppedImage.pdf"/>
          <p:cNvPicPr>
            <a:picLocks noChangeAspect="1"/>
          </p:cNvPicPr>
          <p:nvPr/>
        </p:nvPicPr>
        <p:blipFill>
          <a:blip r:embed="rId8"/>
          <a:srcRect l="11881" r="15841"/>
          <a:stretch>
            <a:fillRect/>
          </a:stretch>
        </p:blipFill>
        <p:spPr>
          <a:xfrm>
            <a:off x="8984552" y="4492976"/>
            <a:ext cx="844220" cy="1449223"/>
          </a:xfrm>
          <a:prstGeom prst="rect">
            <a:avLst/>
          </a:prstGeom>
          <a:ln w="12700">
            <a:miter lim="400000"/>
          </a:ln>
        </p:spPr>
      </p:pic>
      <p:sp>
        <p:nvSpPr>
          <p:cNvPr id="134" name="Mining"/>
          <p:cNvSpPr txBox="1"/>
          <p:nvPr/>
        </p:nvSpPr>
        <p:spPr>
          <a:xfrm>
            <a:off x="8806846" y="5981539"/>
            <a:ext cx="1028309" cy="458885"/>
          </a:xfrm>
          <a:prstGeom prst="rect">
            <a:avLst/>
          </a:prstGeom>
          <a:ln w="12700">
            <a:miter lim="400000"/>
          </a:ln>
          <a:extLst>
            <a:ext uri="{C572A759-6A51-4108-AA02-DFA0A04FC94B}">
              <ma14:wrappingTextBoxFlag xmlns:ma14="http://schemas.microsoft.com/office/mac/drawingml/2011/main" xmlns="" val="1"/>
            </a:ext>
          </a:extLst>
        </p:spPr>
        <p:txBody>
          <a:bodyPr lIns="68580" tIns="68580" rIns="68580" bIns="68580" anchor="ctr"/>
          <a:lstStyle>
            <a:lvl1pPr algn="ctr" defTabSz="822960">
              <a:lnSpc>
                <a:spcPct val="80000"/>
              </a:lnSpc>
              <a:defRPr>
                <a:solidFill>
                  <a:srgbClr val="941100"/>
                </a:solidFill>
                <a:latin typeface="Arial"/>
                <a:ea typeface="Arial"/>
                <a:cs typeface="Arial"/>
                <a:sym typeface="Arial"/>
              </a:defRPr>
            </a:lvl1pPr>
          </a:lstStyle>
          <a:p>
            <a:r>
              <a:t>Mining</a:t>
            </a:r>
          </a:p>
        </p:txBody>
      </p:sp>
      <p:pic>
        <p:nvPicPr>
          <p:cNvPr id="135" name="search%3Fq%3Dpile%2Bof%2Bpuzzle%2Bpieces%26tbnh%3D163%26tbnw%3D256%26hl%3Den%26client%3Dsafari%26rls%3Den%26sig%3D101121383685731202418%26biw%3D1346%26bih%3D723%26tbs%3Dsimg-CAESEgkBD8o59O-iGiGvPyW-n1.png" descr="Image of puzzle pieces that say patterns"/>
          <p:cNvPicPr>
            <a:picLocks noChangeAspect="1"/>
          </p:cNvPicPr>
          <p:nvPr/>
        </p:nvPicPr>
        <p:blipFill>
          <a:blip r:embed="rId9"/>
          <a:srcRect l="8355" t="7948" b="609"/>
          <a:stretch>
            <a:fillRect/>
          </a:stretch>
        </p:blipFill>
        <p:spPr>
          <a:xfrm>
            <a:off x="5863987" y="4688163"/>
            <a:ext cx="2318063" cy="1732475"/>
          </a:xfrm>
          <a:prstGeom prst="rect">
            <a:avLst/>
          </a:prstGeom>
          <a:ln w="12700">
            <a:miter lim="400000"/>
          </a:ln>
        </p:spPr>
      </p:pic>
      <p:sp>
        <p:nvSpPr>
          <p:cNvPr id="136" name="Patterns"/>
          <p:cNvSpPr txBox="1"/>
          <p:nvPr/>
        </p:nvSpPr>
        <p:spPr>
          <a:xfrm>
            <a:off x="6466649" y="6196107"/>
            <a:ext cx="1126658" cy="458885"/>
          </a:xfrm>
          <a:prstGeom prst="rect">
            <a:avLst/>
          </a:prstGeom>
          <a:ln w="12700">
            <a:miter lim="400000"/>
          </a:ln>
          <a:extLst>
            <a:ext uri="{C572A759-6A51-4108-AA02-DFA0A04FC94B}">
              <ma14:wrappingTextBoxFlag xmlns:ma14="http://schemas.microsoft.com/office/mac/drawingml/2011/main" xmlns="" val="1"/>
            </a:ext>
          </a:extLst>
        </p:spPr>
        <p:txBody>
          <a:bodyPr lIns="68580" tIns="68580" rIns="68580" bIns="68580" anchor="b"/>
          <a:lstStyle>
            <a:lvl1pPr algn="ctr" defTabSz="822960">
              <a:lnSpc>
                <a:spcPct val="80000"/>
              </a:lnSpc>
              <a:defRPr>
                <a:latin typeface="Arial"/>
                <a:ea typeface="Arial"/>
                <a:cs typeface="Arial"/>
                <a:sym typeface="Arial"/>
              </a:defRPr>
            </a:lvl1pPr>
          </a:lstStyle>
          <a:p>
            <a:r>
              <a:t>Patterns</a:t>
            </a:r>
          </a:p>
        </p:txBody>
      </p:sp>
      <p:pic>
        <p:nvPicPr>
          <p:cNvPr id="137" name="droppedImage.pdf" descr="droppedImage.pdf"/>
          <p:cNvPicPr>
            <a:picLocks noChangeAspect="1"/>
          </p:cNvPicPr>
          <p:nvPr/>
        </p:nvPicPr>
        <p:blipFill>
          <a:blip r:embed="rId10"/>
          <a:stretch>
            <a:fillRect/>
          </a:stretch>
        </p:blipFill>
        <p:spPr>
          <a:xfrm>
            <a:off x="3815517" y="4440268"/>
            <a:ext cx="1837123" cy="1480666"/>
          </a:xfrm>
          <a:prstGeom prst="rect">
            <a:avLst/>
          </a:prstGeom>
          <a:ln w="12700">
            <a:miter lim="400000"/>
          </a:ln>
        </p:spPr>
      </p:pic>
      <p:sp>
        <p:nvSpPr>
          <p:cNvPr id="138" name="Interpretation evaluation"/>
          <p:cNvSpPr txBox="1"/>
          <p:nvPr/>
        </p:nvSpPr>
        <p:spPr>
          <a:xfrm>
            <a:off x="3721984" y="5890912"/>
            <a:ext cx="1912517" cy="762808"/>
          </a:xfrm>
          <a:prstGeom prst="rect">
            <a:avLst/>
          </a:prstGeom>
          <a:ln w="12700">
            <a:miter lim="400000"/>
          </a:ln>
          <a:extLst>
            <a:ext uri="{C572A759-6A51-4108-AA02-DFA0A04FC94B}">
              <ma14:wrappingTextBoxFlag xmlns:ma14="http://schemas.microsoft.com/office/mac/drawingml/2011/main" xmlns="" val="1"/>
            </a:ext>
          </a:extLst>
        </p:spPr>
        <p:txBody>
          <a:bodyPr lIns="68580" tIns="68580" rIns="68580" bIns="68580" anchor="ctr"/>
          <a:lstStyle/>
          <a:p>
            <a:pPr algn="ctr" defTabSz="822960">
              <a:lnSpc>
                <a:spcPct val="80000"/>
              </a:lnSpc>
              <a:defRPr>
                <a:solidFill>
                  <a:srgbClr val="941100"/>
                </a:solidFill>
                <a:latin typeface="Arial"/>
                <a:ea typeface="Arial"/>
                <a:cs typeface="Arial"/>
                <a:sym typeface="Arial"/>
              </a:defRPr>
            </a:pPr>
            <a:r>
              <a:t>Interpretation</a:t>
            </a:r>
            <a:br/>
            <a:r>
              <a:t>evaluation</a:t>
            </a:r>
          </a:p>
        </p:txBody>
      </p:sp>
      <p:sp>
        <p:nvSpPr>
          <p:cNvPr id="139" name="Arrow" descr="A down arrow"/>
          <p:cNvSpPr/>
          <p:nvPr/>
        </p:nvSpPr>
        <p:spPr>
          <a:xfrm rot="5400000">
            <a:off x="9995238" y="4402966"/>
            <a:ext cx="1757785" cy="798629"/>
          </a:xfrm>
          <a:prstGeom prst="rightArrow">
            <a:avLst>
              <a:gd name="adj1" fmla="val 68614"/>
              <a:gd name="adj2" fmla="val 48228"/>
            </a:avLst>
          </a:prstGeom>
          <a:blipFill>
            <a:blip r:embed="rId11">
              <a:alphaModFix amt="25000"/>
            </a:blip>
          </a:blipFill>
          <a:ln w="12700">
            <a:solidFill>
              <a:srgbClr val="000000">
                <a:alpha val="25000"/>
              </a:srgbClr>
            </a:solidFill>
            <a:miter lim="400000"/>
          </a:ln>
        </p:spPr>
        <p:txBody>
          <a:bodyPr lIns="68580" tIns="68580" rIns="68580" bIns="68580" anchor="ctr"/>
          <a:lstStyle/>
          <a:p>
            <a:pPr algn="ctr" defTabSz="822960">
              <a:defRPr sz="5000">
                <a:latin typeface="Helvetica Neue Light"/>
                <a:ea typeface="Helvetica Neue Light"/>
                <a:cs typeface="Helvetica Neue Light"/>
                <a:sym typeface="Helvetica Neue Light"/>
              </a:defRPr>
            </a:pPr>
            <a:endParaRPr/>
          </a:p>
        </p:txBody>
      </p:sp>
      <p:grpSp>
        <p:nvGrpSpPr>
          <p:cNvPr id="142" name="Group" descr="Puzzle pices that form a lightbulb with the word knowldge under it."/>
          <p:cNvGrpSpPr/>
          <p:nvPr/>
        </p:nvGrpSpPr>
        <p:grpSpPr>
          <a:xfrm>
            <a:off x="1475349" y="4163833"/>
            <a:ext cx="1602795" cy="2453059"/>
            <a:chOff x="34988" y="0"/>
            <a:chExt cx="1602793" cy="2453057"/>
          </a:xfrm>
        </p:grpSpPr>
        <p:pic>
          <p:nvPicPr>
            <p:cNvPr id="140" name="F1-Portfolio-Main-Lightbulb-Puzzle-930x300.png" descr="F1-Portfolio-Main-Lightbulb-Puzzle-930x300.png"/>
            <p:cNvPicPr>
              <a:picLocks noChangeAspect="1"/>
            </p:cNvPicPr>
            <p:nvPr/>
          </p:nvPicPr>
          <p:blipFill>
            <a:blip r:embed="rId12"/>
            <a:srcRect l="40404" r="38888"/>
            <a:stretch>
              <a:fillRect/>
            </a:stretch>
          </p:blipFill>
          <p:spPr>
            <a:xfrm>
              <a:off x="193856" y="0"/>
              <a:ext cx="1286679" cy="1992786"/>
            </a:xfrm>
            <a:prstGeom prst="rect">
              <a:avLst/>
            </a:prstGeom>
            <a:ln w="12700" cap="flat">
              <a:noFill/>
              <a:miter lim="400000"/>
            </a:ln>
            <a:effectLst/>
          </p:spPr>
        </p:pic>
        <p:sp>
          <p:nvSpPr>
            <p:cNvPr id="141" name="Knowledge"/>
            <p:cNvSpPr txBox="1"/>
            <p:nvPr/>
          </p:nvSpPr>
          <p:spPr>
            <a:xfrm>
              <a:off x="34988" y="1994173"/>
              <a:ext cx="1602795" cy="45888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8580" tIns="68580" rIns="68580" bIns="68580" numCol="1" anchor="b">
              <a:noAutofit/>
            </a:bodyPr>
            <a:lstStyle>
              <a:lvl1pPr algn="ctr" defTabSz="822960">
                <a:lnSpc>
                  <a:spcPct val="80000"/>
                </a:lnSpc>
                <a:defRPr>
                  <a:latin typeface="Arial"/>
                  <a:ea typeface="Arial"/>
                  <a:cs typeface="Arial"/>
                  <a:sym typeface="Arial"/>
                </a:defRPr>
              </a:lvl1pPr>
            </a:lstStyle>
            <a:p>
              <a:r>
                <a:t>Knowledge</a:t>
              </a:r>
            </a:p>
          </p:txBody>
        </p:sp>
      </p:grpSp>
      <p:sp>
        <p:nvSpPr>
          <p:cNvPr id="143" name="Arrow" descr="left pointing arrow"/>
          <p:cNvSpPr/>
          <p:nvPr/>
        </p:nvSpPr>
        <p:spPr>
          <a:xfrm rot="10800000">
            <a:off x="3379367" y="5782590"/>
            <a:ext cx="2472064" cy="979452"/>
          </a:xfrm>
          <a:prstGeom prst="rightArrow">
            <a:avLst>
              <a:gd name="adj1" fmla="val 68614"/>
              <a:gd name="adj2" fmla="val 39324"/>
            </a:avLst>
          </a:prstGeom>
          <a:blipFill>
            <a:blip r:embed="rId11">
              <a:alphaModFix amt="25000"/>
            </a:blip>
          </a:blipFill>
          <a:ln w="12700">
            <a:solidFill>
              <a:srgbClr val="000000">
                <a:alpha val="25000"/>
              </a:srgbClr>
            </a:solidFill>
            <a:miter lim="400000"/>
          </a:ln>
        </p:spPr>
        <p:txBody>
          <a:bodyPr lIns="68580" tIns="68580" rIns="68580" bIns="68580" anchor="ctr"/>
          <a:lstStyle/>
          <a:p>
            <a:pPr algn="ctr" defTabSz="822960">
              <a:defRPr sz="4600">
                <a:latin typeface="Helvetica Neue Light"/>
                <a:ea typeface="Helvetica Neue Light"/>
                <a:cs typeface="Helvetica Neue Light"/>
                <a:sym typeface="Helvetica Neue Light"/>
              </a:defRPr>
            </a:pPr>
            <a:endParaRPr/>
          </a:p>
        </p:txBody>
      </p:sp>
      <p:sp>
        <p:nvSpPr>
          <p:cNvPr id="144" name="Arrow" descr="right pointing arrow"/>
          <p:cNvSpPr/>
          <p:nvPr/>
        </p:nvSpPr>
        <p:spPr>
          <a:xfrm>
            <a:off x="3793470" y="2935964"/>
            <a:ext cx="1937414" cy="798629"/>
          </a:xfrm>
          <a:prstGeom prst="rightArrow">
            <a:avLst>
              <a:gd name="adj1" fmla="val 68614"/>
              <a:gd name="adj2" fmla="val 48228"/>
            </a:avLst>
          </a:prstGeom>
          <a:blipFill>
            <a:blip r:embed="rId11">
              <a:alphaModFix amt="25000"/>
            </a:blip>
          </a:blipFill>
          <a:ln w="12700">
            <a:solidFill>
              <a:srgbClr val="000000">
                <a:alpha val="25000"/>
              </a:srgbClr>
            </a:solidFill>
            <a:miter lim="400000"/>
          </a:ln>
        </p:spPr>
        <p:txBody>
          <a:bodyPr lIns="68580" tIns="68580" rIns="68580" bIns="68580" anchor="ctr"/>
          <a:lstStyle/>
          <a:p>
            <a:pPr algn="ctr" defTabSz="822960">
              <a:defRPr>
                <a:latin typeface="Helvetica Neue Light"/>
                <a:ea typeface="Helvetica Neue Light"/>
                <a:cs typeface="Helvetica Neue Light"/>
                <a:sym typeface="Helvetica Neue Light"/>
              </a:defRPr>
            </a:pPr>
            <a:endParaRPr/>
          </a:p>
        </p:txBody>
      </p:sp>
      <p:sp>
        <p:nvSpPr>
          <p:cNvPr id="145" name="Arrow" descr="right pointing arrow"/>
          <p:cNvSpPr/>
          <p:nvPr/>
        </p:nvSpPr>
        <p:spPr>
          <a:xfrm>
            <a:off x="7283770" y="2980332"/>
            <a:ext cx="2469832" cy="798629"/>
          </a:xfrm>
          <a:prstGeom prst="rightArrow">
            <a:avLst>
              <a:gd name="adj1" fmla="val 68614"/>
              <a:gd name="adj2" fmla="val 48228"/>
            </a:avLst>
          </a:prstGeom>
          <a:blipFill>
            <a:blip r:embed="rId11">
              <a:alphaModFix amt="25000"/>
            </a:blip>
          </a:blipFill>
          <a:ln w="12700">
            <a:solidFill>
              <a:srgbClr val="000000">
                <a:alpha val="25000"/>
              </a:srgbClr>
            </a:solidFill>
            <a:miter lim="400000"/>
          </a:ln>
        </p:spPr>
        <p:txBody>
          <a:bodyPr lIns="68580" tIns="68580" rIns="68580" bIns="68580" anchor="ctr"/>
          <a:lstStyle/>
          <a:p>
            <a:pPr algn="ctr" defTabSz="822960">
              <a:defRPr sz="5000">
                <a:latin typeface="Helvetica Neue Light"/>
                <a:ea typeface="Helvetica Neue Light"/>
                <a:cs typeface="Helvetica Neue Light"/>
                <a:sym typeface="Helvetica Neue Light"/>
              </a:defRPr>
            </a:pPr>
            <a:endParaRPr/>
          </a:p>
        </p:txBody>
      </p:sp>
      <p:sp>
        <p:nvSpPr>
          <p:cNvPr id="146" name="Arrow" descr="left pointing arrow"/>
          <p:cNvSpPr/>
          <p:nvPr/>
        </p:nvSpPr>
        <p:spPr>
          <a:xfrm rot="10800000">
            <a:off x="8289450" y="5811667"/>
            <a:ext cx="2070518" cy="798629"/>
          </a:xfrm>
          <a:prstGeom prst="rightArrow">
            <a:avLst>
              <a:gd name="adj1" fmla="val 68614"/>
              <a:gd name="adj2" fmla="val 48228"/>
            </a:avLst>
          </a:prstGeom>
          <a:blipFill>
            <a:blip r:embed="rId11">
              <a:alphaModFix amt="25000"/>
            </a:blip>
          </a:blipFill>
          <a:ln w="12700">
            <a:solidFill>
              <a:srgbClr val="000000">
                <a:alpha val="25000"/>
              </a:srgbClr>
            </a:solidFill>
            <a:miter lim="400000"/>
          </a:ln>
        </p:spPr>
        <p:txBody>
          <a:bodyPr lIns="68580" tIns="68580" rIns="68580" bIns="68580" anchor="ctr"/>
          <a:lstStyle/>
          <a:p>
            <a:pPr algn="ctr" defTabSz="822960">
              <a:defRPr sz="5000">
                <a:latin typeface="Helvetica Neue Light"/>
                <a:ea typeface="Helvetica Neue Light"/>
                <a:cs typeface="Helvetica Neue Light"/>
                <a:sym typeface="Helvetica Neue Light"/>
              </a:defRPr>
            </a:pPr>
            <a:endParaRPr/>
          </a:p>
        </p:txBody>
      </p:sp>
      <p:sp>
        <p:nvSpPr>
          <p:cNvPr id="147" name="Rectangle">
            <a:extLst>
              <a:ext uri="{C183D7F6-B498-43B3-948B-1728B52AA6E4}">
                <adec:decorative xmlns:adec="http://schemas.microsoft.com/office/drawing/2017/decorative" val="1"/>
              </a:ext>
            </a:extLst>
          </p:cNvPr>
          <p:cNvSpPr/>
          <p:nvPr/>
        </p:nvSpPr>
        <p:spPr>
          <a:xfrm>
            <a:off x="3740836" y="1569964"/>
            <a:ext cx="8107541" cy="2317897"/>
          </a:xfrm>
          <a:prstGeom prst="rect">
            <a:avLst/>
          </a:prstGeom>
          <a:solidFill>
            <a:srgbClr val="FFFFFF"/>
          </a:solidFill>
          <a:ln w="12700">
            <a:miter lim="400000"/>
          </a:ln>
        </p:spPr>
        <p:txBody>
          <a:bodyPr lIns="45719" rIns="45719" anchor="ctr"/>
          <a:lstStyle/>
          <a:p>
            <a:endParaRPr/>
          </a:p>
        </p:txBody>
      </p:sp>
      <p:sp>
        <p:nvSpPr>
          <p:cNvPr id="148" name="Rectangle">
            <a:extLst>
              <a:ext uri="{C183D7F6-B498-43B3-948B-1728B52AA6E4}">
                <adec:decorative xmlns:adec="http://schemas.microsoft.com/office/drawing/2017/decorative" val="1"/>
              </a:ext>
            </a:extLst>
          </p:cNvPr>
          <p:cNvSpPr/>
          <p:nvPr/>
        </p:nvSpPr>
        <p:spPr>
          <a:xfrm>
            <a:off x="10194653" y="3914683"/>
            <a:ext cx="1837123" cy="1898508"/>
          </a:xfrm>
          <a:prstGeom prst="rect">
            <a:avLst/>
          </a:prstGeom>
          <a:solidFill>
            <a:srgbClr val="FFFFFF"/>
          </a:solidFill>
          <a:ln w="12700">
            <a:miter lim="400000"/>
          </a:ln>
        </p:spPr>
        <p:txBody>
          <a:bodyPr lIns="45719" rIns="45719" anchor="ctr"/>
          <a:lstStyle/>
          <a:p>
            <a:endParaRPr/>
          </a:p>
        </p:txBody>
      </p:sp>
      <p:sp>
        <p:nvSpPr>
          <p:cNvPr id="149" name="Rectangle">
            <a:extLst>
              <a:ext uri="{C183D7F6-B498-43B3-948B-1728B52AA6E4}">
                <adec:decorative xmlns:adec="http://schemas.microsoft.com/office/drawing/2017/decorative" val="1"/>
              </a:ext>
            </a:extLst>
          </p:cNvPr>
          <p:cNvSpPr/>
          <p:nvPr/>
        </p:nvSpPr>
        <p:spPr>
          <a:xfrm>
            <a:off x="1373678" y="4164064"/>
            <a:ext cx="8997145" cy="2594101"/>
          </a:xfrm>
          <a:prstGeom prst="rect">
            <a:avLst/>
          </a:prstGeom>
          <a:solidFill>
            <a:srgbClr val="FFFFFF"/>
          </a:solidFill>
          <a:ln w="12700">
            <a:miter lim="400000"/>
          </a:ln>
        </p:spPr>
        <p:txBody>
          <a:bodyPr lIns="45719" rIns="45719"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xit" presetSubtype="8" fill="hold" grpId="1" nodeType="clickEffect">
                                  <p:stCondLst>
                                    <p:cond delay="0"/>
                                  </p:stCondLst>
                                  <p:iterate>
                                    <p:tmAbs val="0"/>
                                  </p:iterate>
                                  <p:childTnLst>
                                    <p:animEffect transition="out" filter="wipe(left)">
                                      <p:cBhvr>
                                        <p:cTn id="6" dur="1500" fill="hold"/>
                                        <p:tgtEl>
                                          <p:spTgt spid="147"/>
                                        </p:tgtEl>
                                      </p:cBhvr>
                                    </p:animEffect>
                                    <p:set>
                                      <p:cBhvr>
                                        <p:cTn id="7" fill="hold">
                                          <p:stCondLst>
                                            <p:cond delay="1499"/>
                                          </p:stCondLst>
                                        </p:cTn>
                                        <p:tgtEl>
                                          <p:spTgt spid="147"/>
                                        </p:tgtEl>
                                        <p:attrNameLst>
                                          <p:attrName>style.visibility</p:attrName>
                                        </p:attrNameLst>
                                      </p:cBhvr>
                                      <p:to>
                                        <p:strVal val="hidden"/>
                                      </p:to>
                                    </p:set>
                                  </p:childTnLst>
                                </p:cTn>
                              </p:par>
                            </p:childTnLst>
                          </p:cTn>
                        </p:par>
                        <p:par>
                          <p:cTn id="8" fill="hold">
                            <p:stCondLst>
                              <p:cond delay="1500"/>
                            </p:stCondLst>
                            <p:childTnLst>
                              <p:par>
                                <p:cTn id="9" presetID="22" presetClass="exit" presetSubtype="1" fill="hold" grpId="2" nodeType="afterEffect">
                                  <p:stCondLst>
                                    <p:cond delay="0"/>
                                  </p:stCondLst>
                                  <p:iterate>
                                    <p:tmAbs val="0"/>
                                  </p:iterate>
                                  <p:childTnLst>
                                    <p:animEffect transition="out" filter="wipe(up)">
                                      <p:cBhvr>
                                        <p:cTn id="10" dur="499" fill="hold"/>
                                        <p:tgtEl>
                                          <p:spTgt spid="148"/>
                                        </p:tgtEl>
                                      </p:cBhvr>
                                    </p:animEffect>
                                    <p:set>
                                      <p:cBhvr>
                                        <p:cTn id="11" fill="hold">
                                          <p:stCondLst>
                                            <p:cond delay="498"/>
                                          </p:stCondLst>
                                        </p:cTn>
                                        <p:tgtEl>
                                          <p:spTgt spid="148"/>
                                        </p:tgtEl>
                                        <p:attrNameLst>
                                          <p:attrName>style.visibility</p:attrName>
                                        </p:attrNameLst>
                                      </p:cBhvr>
                                      <p:to>
                                        <p:strVal val="hidden"/>
                                      </p:to>
                                    </p:set>
                                  </p:childTnLst>
                                </p:cTn>
                              </p:par>
                            </p:childTnLst>
                          </p:cTn>
                        </p:par>
                        <p:par>
                          <p:cTn id="12" fill="hold">
                            <p:stCondLst>
                              <p:cond delay="1999"/>
                            </p:stCondLst>
                            <p:childTnLst>
                              <p:par>
                                <p:cTn id="13" presetID="22" presetClass="exit" presetSubtype="2" fill="hold" grpId="3" nodeType="afterEffect">
                                  <p:stCondLst>
                                    <p:cond delay="0"/>
                                  </p:stCondLst>
                                  <p:iterate>
                                    <p:tmAbs val="0"/>
                                  </p:iterate>
                                  <p:childTnLst>
                                    <p:animEffect transition="out" filter="wipe(right)">
                                      <p:cBhvr>
                                        <p:cTn id="14" dur="1500" fill="hold"/>
                                        <p:tgtEl>
                                          <p:spTgt spid="149"/>
                                        </p:tgtEl>
                                      </p:cBhvr>
                                    </p:animEffect>
                                    <p:set>
                                      <p:cBhvr>
                                        <p:cTn id="15" fill="hold">
                                          <p:stCondLst>
                                            <p:cond delay="1499"/>
                                          </p:stCondLst>
                                        </p:cTn>
                                        <p:tgtEl>
                                          <p:spTgt spid="1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1" animBg="1" advAuto="0"/>
      <p:bldP spid="148" grpId="2" animBg="1" advAuto="0"/>
      <p:bldP spid="149" grpId="3"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a:extLst>
              <a:ext uri="{C183D7F6-B498-43B3-948B-1728B52AA6E4}">
                <adec:decorative xmlns:adec="http://schemas.microsoft.com/office/drawing/2017/decorative" val="1"/>
              </a:ext>
            </a:extLst>
          </p:cNvPr>
          <p:cNvSpPr/>
          <p:nvPr/>
        </p:nvSpPr>
        <p:spPr>
          <a:xfrm>
            <a:off x="9392234" y="5915332"/>
            <a:ext cx="1270001" cy="881254"/>
          </a:xfrm>
          <a:prstGeom prst="rect">
            <a:avLst/>
          </a:prstGeom>
          <a:solidFill>
            <a:srgbClr val="FFFFFF"/>
          </a:solidFill>
          <a:ln w="12700">
            <a:miter lim="400000"/>
          </a:ln>
        </p:spPr>
        <p:txBody>
          <a:bodyPr lIns="45719" rIns="45719" anchor="ctr"/>
          <a:lstStyle/>
          <a:p>
            <a:endParaRPr/>
          </a:p>
        </p:txBody>
      </p:sp>
      <p:sp>
        <p:nvSpPr>
          <p:cNvPr id="152" name="Data science process"/>
          <p:cNvSpPr txBox="1">
            <a:spLocks noGrp="1"/>
          </p:cNvSpPr>
          <p:nvPr>
            <p:ph type="title"/>
          </p:nvPr>
        </p:nvSpPr>
        <p:spPr>
          <a:prstGeom prst="rect">
            <a:avLst/>
          </a:prstGeom>
        </p:spPr>
        <p:txBody>
          <a:bodyPr/>
          <a:lstStyle/>
          <a:p>
            <a:r>
              <a:rPr dirty="0"/>
              <a:t>Data science process</a:t>
            </a:r>
          </a:p>
        </p:txBody>
      </p:sp>
      <p:pic>
        <p:nvPicPr>
          <p:cNvPr id="153" name="droppedImage.pdf" descr="Diagram: Bottom is data which has an arrow labled selection poiting to target data, an arrow labeled preprocessing, to prepreprocessed dta, an arrow labeld data mining poiting to patterns, and an arrow labeled interpretation/evaluation pointing to knowledge."/>
          <p:cNvPicPr>
            <a:picLocks noChangeAspect="1"/>
          </p:cNvPicPr>
          <p:nvPr/>
        </p:nvPicPr>
        <p:blipFill>
          <a:blip r:embed="rId3"/>
          <a:stretch>
            <a:fillRect/>
          </a:stretch>
        </p:blipFill>
        <p:spPr>
          <a:xfrm>
            <a:off x="1230748" y="1509304"/>
            <a:ext cx="8718818" cy="5393084"/>
          </a:xfrm>
          <a:prstGeom prst="rect">
            <a:avLst/>
          </a:prstGeom>
          <a:ln w="12700">
            <a:miter lim="400000"/>
          </a:ln>
        </p:spPr>
      </p:pic>
      <p:sp>
        <p:nvSpPr>
          <p:cNvPr id="154" name="Use public data from  FINRA BrokerCheck"/>
          <p:cNvSpPr txBox="1"/>
          <p:nvPr/>
        </p:nvSpPr>
        <p:spPr>
          <a:xfrm>
            <a:off x="2368280" y="6149794"/>
            <a:ext cx="2612897" cy="547512"/>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defTabSz="825500">
              <a:lnSpc>
                <a:spcPct val="90000"/>
              </a:lnSpc>
              <a:spcBef>
                <a:spcPts val="3400"/>
              </a:spcBef>
              <a:defRPr sz="2000">
                <a:solidFill>
                  <a:srgbClr val="941100"/>
                </a:solidFill>
                <a:latin typeface="Arial"/>
                <a:ea typeface="Arial"/>
                <a:cs typeface="Arial"/>
                <a:sym typeface="Arial"/>
              </a:defRPr>
            </a:pPr>
            <a:r>
              <a:t>Use public data from </a:t>
            </a:r>
            <a:br/>
            <a:r>
              <a:t>FINRA BrokerCheck</a:t>
            </a:r>
          </a:p>
        </p:txBody>
      </p:sp>
      <p:sp>
        <p:nvSpPr>
          <p:cNvPr id="155" name="Extract data about small firms  in a few geographic locations"/>
          <p:cNvSpPr txBox="1"/>
          <p:nvPr/>
        </p:nvSpPr>
        <p:spPr>
          <a:xfrm>
            <a:off x="4378312" y="5240665"/>
            <a:ext cx="3877480" cy="547512"/>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defTabSz="825500">
              <a:lnSpc>
                <a:spcPct val="90000"/>
              </a:lnSpc>
              <a:spcBef>
                <a:spcPts val="3400"/>
              </a:spcBef>
              <a:defRPr sz="2000">
                <a:solidFill>
                  <a:srgbClr val="941100"/>
                </a:solidFill>
                <a:latin typeface="Arial"/>
                <a:ea typeface="Arial"/>
                <a:cs typeface="Arial"/>
                <a:sym typeface="Arial"/>
              </a:defRPr>
            </a:pPr>
            <a:r>
              <a:t>Extract data about small firms </a:t>
            </a:r>
            <a:br/>
            <a:r>
              <a:t>in a few geographic locations</a:t>
            </a:r>
          </a:p>
        </p:txBody>
      </p:sp>
      <p:sp>
        <p:nvSpPr>
          <p:cNvPr id="156" name="Create target class label, temporal features"/>
          <p:cNvSpPr txBox="1"/>
          <p:nvPr/>
        </p:nvSpPr>
        <p:spPr>
          <a:xfrm>
            <a:off x="6338480" y="4331536"/>
            <a:ext cx="3361290" cy="547512"/>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defTabSz="825500">
              <a:lnSpc>
                <a:spcPct val="90000"/>
              </a:lnSpc>
              <a:spcBef>
                <a:spcPts val="3400"/>
              </a:spcBef>
              <a:defRPr sz="2000">
                <a:solidFill>
                  <a:srgbClr val="941100"/>
                </a:solidFill>
                <a:latin typeface="Arial"/>
                <a:ea typeface="Arial"/>
                <a:cs typeface="Arial"/>
                <a:sym typeface="Arial"/>
              </a:defRPr>
            </a:lvl1pPr>
          </a:lstStyle>
          <a:p>
            <a:r>
              <a:t>Create target class label, temporal features</a:t>
            </a:r>
          </a:p>
        </p:txBody>
      </p:sp>
      <p:sp>
        <p:nvSpPr>
          <p:cNvPr id="157" name="Learn graphical models, output  predictions and model structure"/>
          <p:cNvSpPr txBox="1"/>
          <p:nvPr/>
        </p:nvSpPr>
        <p:spPr>
          <a:xfrm>
            <a:off x="7356552" y="3422407"/>
            <a:ext cx="3679343" cy="547513"/>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defTabSz="825500">
              <a:lnSpc>
                <a:spcPct val="90000"/>
              </a:lnSpc>
              <a:spcBef>
                <a:spcPts val="3400"/>
              </a:spcBef>
              <a:defRPr sz="2000">
                <a:solidFill>
                  <a:srgbClr val="941100"/>
                </a:solidFill>
                <a:latin typeface="Arial"/>
                <a:ea typeface="Arial"/>
                <a:cs typeface="Arial"/>
                <a:sym typeface="Arial"/>
              </a:defRPr>
            </a:pPr>
            <a:r>
              <a:t>Learn graphical models, output </a:t>
            </a:r>
            <a:br/>
            <a:r>
              <a:t>predictions and model structure</a:t>
            </a:r>
          </a:p>
        </p:txBody>
      </p:sp>
      <p:sp>
        <p:nvSpPr>
          <p:cNvPr id="158" name="Evaluate qualitatively on historical data and subjective assessment by expert analysts"/>
          <p:cNvSpPr txBox="1"/>
          <p:nvPr/>
        </p:nvSpPr>
        <p:spPr>
          <a:xfrm>
            <a:off x="9108183" y="1849864"/>
            <a:ext cx="2800866" cy="1176554"/>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825500">
              <a:lnSpc>
                <a:spcPct val="90000"/>
              </a:lnSpc>
              <a:spcBef>
                <a:spcPts val="3400"/>
              </a:spcBef>
              <a:defRPr sz="2000">
                <a:solidFill>
                  <a:srgbClr val="941100"/>
                </a:solidFill>
                <a:latin typeface="Arial"/>
                <a:ea typeface="Arial"/>
                <a:cs typeface="Arial"/>
                <a:sym typeface="Arial"/>
              </a:defRPr>
            </a:lvl1pPr>
          </a:lstStyle>
          <a:p>
            <a:r>
              <a:t>Evaluate qualitatively on historical data and subjective assessment by expert analysts</a:t>
            </a:r>
          </a:p>
        </p:txBody>
      </p:sp>
      <p:pic>
        <p:nvPicPr>
          <p:cNvPr id="159" name="Picture 4" descr="Picture 4"/>
          <p:cNvPicPr>
            <a:picLocks noChangeAspect="1"/>
          </p:cNvPicPr>
          <p:nvPr/>
        </p:nvPicPr>
        <p:blipFill>
          <a:blip r:embed="rId4"/>
          <a:srcRect r="47688"/>
          <a:stretch>
            <a:fillRect/>
          </a:stretch>
        </p:blipFill>
        <p:spPr>
          <a:xfrm>
            <a:off x="10634113" y="5502933"/>
            <a:ext cx="1465168" cy="512142"/>
          </a:xfrm>
          <a:prstGeom prst="rect">
            <a:avLst/>
          </a:prstGeom>
          <a:ln w="12700">
            <a:miter lim="400000"/>
          </a:ln>
        </p:spPr>
      </p:pic>
      <p:sp>
        <p:nvSpPr>
          <p:cNvPr id="160" name="FINRA fraud detection example"/>
          <p:cNvSpPr txBox="1"/>
          <p:nvPr/>
        </p:nvSpPr>
        <p:spPr>
          <a:xfrm>
            <a:off x="392070" y="1728870"/>
            <a:ext cx="2987138" cy="678640"/>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825500">
              <a:lnSpc>
                <a:spcPct val="90000"/>
              </a:lnSpc>
              <a:spcBef>
                <a:spcPts val="3400"/>
              </a:spcBef>
              <a:defRPr sz="2200">
                <a:solidFill>
                  <a:srgbClr val="941100"/>
                </a:solidFill>
                <a:latin typeface="Rockwell"/>
                <a:ea typeface="Rockwell"/>
                <a:cs typeface="Rockwell"/>
                <a:sym typeface="Rockwell"/>
              </a:defRPr>
            </a:lvl1pPr>
          </a:lstStyle>
          <a:p>
            <a:r>
              <a:t>FINRA fraud detection example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60"/>
                                        </p:tgtEl>
                                        <p:attrNameLst>
                                          <p:attrName>style.visibility</p:attrName>
                                        </p:attrNameLst>
                                      </p:cBhvr>
                                      <p:to>
                                        <p:strVal val="visible"/>
                                      </p:to>
                                    </p:set>
                                    <p:animEffect transition="in" filter="dissolve">
                                      <p:cBhvr>
                                        <p:cTn id="7" dur="1000"/>
                                        <p:tgtEl>
                                          <p:spTgt spid="160"/>
                                        </p:tgtEl>
                                      </p:cBhvr>
                                    </p:animEffect>
                                  </p:childTnLst>
                                </p:cTn>
                              </p:par>
                            </p:childTnLst>
                          </p:cTn>
                        </p:par>
                        <p:par>
                          <p:cTn id="8" fill="hold">
                            <p:stCondLst>
                              <p:cond delay="1000"/>
                            </p:stCondLst>
                            <p:childTnLst>
                              <p:par>
                                <p:cTn id="9" presetID="2" presetClass="entr" presetSubtype="8" fill="hold" grpId="2" nodeType="afterEffect">
                                  <p:stCondLst>
                                    <p:cond delay="0"/>
                                  </p:stCondLst>
                                  <p:iterate>
                                    <p:tmAbs val="0"/>
                                  </p:iterate>
                                  <p:childTnLst>
                                    <p:set>
                                      <p:cBhvr>
                                        <p:cTn id="10" fill="hold"/>
                                        <p:tgtEl>
                                          <p:spTgt spid="154"/>
                                        </p:tgtEl>
                                        <p:attrNameLst>
                                          <p:attrName>style.visibility</p:attrName>
                                        </p:attrNameLst>
                                      </p:cBhvr>
                                      <p:to>
                                        <p:strVal val="visible"/>
                                      </p:to>
                                    </p:set>
                                    <p:anim calcmode="lin" valueType="num">
                                      <p:cBhvr>
                                        <p:cTn id="11" dur="1000" fill="hold"/>
                                        <p:tgtEl>
                                          <p:spTgt spid="154"/>
                                        </p:tgtEl>
                                        <p:attrNameLst>
                                          <p:attrName>ppt_x</p:attrName>
                                        </p:attrNameLst>
                                      </p:cBhvr>
                                      <p:tavLst>
                                        <p:tav tm="0">
                                          <p:val>
                                            <p:strVal val="0-#ppt_w/2"/>
                                          </p:val>
                                        </p:tav>
                                        <p:tav tm="100000">
                                          <p:val>
                                            <p:strVal val="#ppt_x"/>
                                          </p:val>
                                        </p:tav>
                                      </p:tavLst>
                                    </p:anim>
                                    <p:anim calcmode="lin" valueType="num">
                                      <p:cBhvr>
                                        <p:cTn id="12" dur="1000" fill="hold"/>
                                        <p:tgtEl>
                                          <p:spTgt spid="15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3" nodeType="clickEffect">
                                  <p:stCondLst>
                                    <p:cond delay="0"/>
                                  </p:stCondLst>
                                  <p:iterate>
                                    <p:tmAbs val="0"/>
                                  </p:iterate>
                                  <p:childTnLst>
                                    <p:set>
                                      <p:cBhvr>
                                        <p:cTn id="16" fill="hold"/>
                                        <p:tgtEl>
                                          <p:spTgt spid="155"/>
                                        </p:tgtEl>
                                        <p:attrNameLst>
                                          <p:attrName>style.visibility</p:attrName>
                                        </p:attrNameLst>
                                      </p:cBhvr>
                                      <p:to>
                                        <p:strVal val="visible"/>
                                      </p:to>
                                    </p:set>
                                    <p:anim calcmode="lin" valueType="num">
                                      <p:cBhvr>
                                        <p:cTn id="17" dur="1000" fill="hold"/>
                                        <p:tgtEl>
                                          <p:spTgt spid="155"/>
                                        </p:tgtEl>
                                        <p:attrNameLst>
                                          <p:attrName>ppt_x</p:attrName>
                                        </p:attrNameLst>
                                      </p:cBhvr>
                                      <p:tavLst>
                                        <p:tav tm="0">
                                          <p:val>
                                            <p:strVal val="0-#ppt_w/2"/>
                                          </p:val>
                                        </p:tav>
                                        <p:tav tm="100000">
                                          <p:val>
                                            <p:strVal val="#ppt_x"/>
                                          </p:val>
                                        </p:tav>
                                      </p:tavLst>
                                    </p:anim>
                                    <p:anim calcmode="lin" valueType="num">
                                      <p:cBhvr>
                                        <p:cTn id="18" dur="1000" fill="hold"/>
                                        <p:tgtEl>
                                          <p:spTgt spid="15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4" nodeType="clickEffect">
                                  <p:stCondLst>
                                    <p:cond delay="0"/>
                                  </p:stCondLst>
                                  <p:iterate>
                                    <p:tmAbs val="0"/>
                                  </p:iterate>
                                  <p:childTnLst>
                                    <p:set>
                                      <p:cBhvr>
                                        <p:cTn id="22" fill="hold"/>
                                        <p:tgtEl>
                                          <p:spTgt spid="156"/>
                                        </p:tgtEl>
                                        <p:attrNameLst>
                                          <p:attrName>style.visibility</p:attrName>
                                        </p:attrNameLst>
                                      </p:cBhvr>
                                      <p:to>
                                        <p:strVal val="visible"/>
                                      </p:to>
                                    </p:set>
                                    <p:anim calcmode="lin" valueType="num">
                                      <p:cBhvr>
                                        <p:cTn id="23" dur="1000" fill="hold"/>
                                        <p:tgtEl>
                                          <p:spTgt spid="156"/>
                                        </p:tgtEl>
                                        <p:attrNameLst>
                                          <p:attrName>ppt_x</p:attrName>
                                        </p:attrNameLst>
                                      </p:cBhvr>
                                      <p:tavLst>
                                        <p:tav tm="0">
                                          <p:val>
                                            <p:strVal val="0-#ppt_w/2"/>
                                          </p:val>
                                        </p:tav>
                                        <p:tav tm="100000">
                                          <p:val>
                                            <p:strVal val="#ppt_x"/>
                                          </p:val>
                                        </p:tav>
                                      </p:tavLst>
                                    </p:anim>
                                    <p:anim calcmode="lin" valueType="num">
                                      <p:cBhvr>
                                        <p:cTn id="24" dur="1000" fill="hold"/>
                                        <p:tgtEl>
                                          <p:spTgt spid="15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5" nodeType="clickEffect">
                                  <p:stCondLst>
                                    <p:cond delay="0"/>
                                  </p:stCondLst>
                                  <p:iterate>
                                    <p:tmAbs val="0"/>
                                  </p:iterate>
                                  <p:childTnLst>
                                    <p:set>
                                      <p:cBhvr>
                                        <p:cTn id="28" fill="hold"/>
                                        <p:tgtEl>
                                          <p:spTgt spid="157"/>
                                        </p:tgtEl>
                                        <p:attrNameLst>
                                          <p:attrName>style.visibility</p:attrName>
                                        </p:attrNameLst>
                                      </p:cBhvr>
                                      <p:to>
                                        <p:strVal val="visible"/>
                                      </p:to>
                                    </p:set>
                                    <p:anim calcmode="lin" valueType="num">
                                      <p:cBhvr>
                                        <p:cTn id="29" dur="1000" fill="hold"/>
                                        <p:tgtEl>
                                          <p:spTgt spid="157"/>
                                        </p:tgtEl>
                                        <p:attrNameLst>
                                          <p:attrName>ppt_x</p:attrName>
                                        </p:attrNameLst>
                                      </p:cBhvr>
                                      <p:tavLst>
                                        <p:tav tm="0">
                                          <p:val>
                                            <p:strVal val="0-#ppt_w/2"/>
                                          </p:val>
                                        </p:tav>
                                        <p:tav tm="100000">
                                          <p:val>
                                            <p:strVal val="#ppt_x"/>
                                          </p:val>
                                        </p:tav>
                                      </p:tavLst>
                                    </p:anim>
                                    <p:anim calcmode="lin" valueType="num">
                                      <p:cBhvr>
                                        <p:cTn id="30" dur="1000" fill="hold"/>
                                        <p:tgtEl>
                                          <p:spTgt spid="157"/>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6" nodeType="clickEffect">
                                  <p:stCondLst>
                                    <p:cond delay="0"/>
                                  </p:stCondLst>
                                  <p:iterate>
                                    <p:tmAbs val="0"/>
                                  </p:iterate>
                                  <p:childTnLst>
                                    <p:set>
                                      <p:cBhvr>
                                        <p:cTn id="34" fill="hold"/>
                                        <p:tgtEl>
                                          <p:spTgt spid="158"/>
                                        </p:tgtEl>
                                        <p:attrNameLst>
                                          <p:attrName>style.visibility</p:attrName>
                                        </p:attrNameLst>
                                      </p:cBhvr>
                                      <p:to>
                                        <p:strVal val="visible"/>
                                      </p:to>
                                    </p:set>
                                    <p:anim calcmode="lin" valueType="num">
                                      <p:cBhvr>
                                        <p:cTn id="35" dur="1000" fill="hold"/>
                                        <p:tgtEl>
                                          <p:spTgt spid="158"/>
                                        </p:tgtEl>
                                        <p:attrNameLst>
                                          <p:attrName>ppt_x</p:attrName>
                                        </p:attrNameLst>
                                      </p:cBhvr>
                                      <p:tavLst>
                                        <p:tav tm="0">
                                          <p:val>
                                            <p:strVal val="0-#ppt_w/2"/>
                                          </p:val>
                                        </p:tav>
                                        <p:tav tm="100000">
                                          <p:val>
                                            <p:strVal val="#ppt_x"/>
                                          </p:val>
                                        </p:tav>
                                      </p:tavLst>
                                    </p:anim>
                                    <p:anim calcmode="lin" valueType="num">
                                      <p:cBhvr>
                                        <p:cTn id="36" dur="1000" fill="hold"/>
                                        <p:tgtEl>
                                          <p:spTgt spid="1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2" animBg="1" advAuto="0"/>
      <p:bldP spid="155" grpId="3" animBg="1" advAuto="0"/>
      <p:bldP spid="156" grpId="4" animBg="1" advAuto="0"/>
      <p:bldP spid="157" grpId="5" animBg="1" advAuto="0"/>
      <p:bldP spid="158" grpId="6" animBg="1" advAuto="0"/>
      <p:bldP spid="160"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Early data science"/>
          <p:cNvSpPr txBox="1">
            <a:spLocks noGrp="1"/>
          </p:cNvSpPr>
          <p:nvPr>
            <p:ph type="title"/>
          </p:nvPr>
        </p:nvSpPr>
        <p:spPr>
          <a:prstGeom prst="rect">
            <a:avLst/>
          </a:prstGeom>
        </p:spPr>
        <p:txBody>
          <a:bodyPr/>
          <a:lstStyle/>
          <a:p>
            <a:r>
              <a:t>Early data science</a:t>
            </a:r>
          </a:p>
        </p:txBody>
      </p:sp>
      <p:sp>
        <p:nvSpPr>
          <p:cNvPr id="58" name="During WWII, statistician Abraham Wald was asked to help the British decide where to add armor to their planes"/>
          <p:cNvSpPr txBox="1"/>
          <p:nvPr/>
        </p:nvSpPr>
        <p:spPr>
          <a:xfrm>
            <a:off x="594922" y="2877749"/>
            <a:ext cx="2710926" cy="1508902"/>
          </a:xfrm>
          <a:prstGeom prst="rect">
            <a:avLst/>
          </a:prstGeom>
          <a:ln w="12700">
            <a:miter lim="400000"/>
          </a:ln>
          <a:extLst>
            <a:ext uri="{C572A759-6A51-4108-AA02-DFA0A04FC94B}">
              <ma14:wrappingTextBoxFlag xmlns:ma14="http://schemas.microsoft.com/office/mac/drawingml/2011/main" xmlns="" val="1"/>
            </a:ext>
          </a:extLst>
        </p:spPr>
        <p:txBody>
          <a:bodyPr tIns="91439" bIns="91439" anchor="b">
            <a:spAutoFit/>
          </a:bodyPr>
          <a:lstStyle>
            <a:lvl1pPr defTabSz="822960">
              <a:defRPr>
                <a:latin typeface="Arial"/>
                <a:ea typeface="Arial"/>
                <a:cs typeface="Arial"/>
                <a:sym typeface="Arial"/>
              </a:defRPr>
            </a:lvl1pPr>
          </a:lstStyle>
          <a:p>
            <a:r>
              <a:t>During WWII, statistician Abraham Wald was asked to help the British decide where to add armor to their planes</a:t>
            </a:r>
          </a:p>
        </p:txBody>
      </p:sp>
      <p:pic>
        <p:nvPicPr>
          <p:cNvPr id="59" name="Image" descr="Image"/>
          <p:cNvPicPr>
            <a:picLocks noChangeAspect="1"/>
          </p:cNvPicPr>
          <p:nvPr/>
        </p:nvPicPr>
        <p:blipFill>
          <a:blip r:embed="rId2"/>
          <a:stretch>
            <a:fillRect/>
          </a:stretch>
        </p:blipFill>
        <p:spPr>
          <a:xfrm>
            <a:off x="3607160" y="1877997"/>
            <a:ext cx="5419784" cy="4037302"/>
          </a:xfrm>
          <a:prstGeom prst="rect">
            <a:avLst/>
          </a:prstGeom>
          <a:ln w="6350">
            <a:solidFill>
              <a:srgbClr val="000000"/>
            </a:solidFill>
          </a:ln>
          <a:effectLst>
            <a:outerShdw blurRad="38100" dist="23000" dir="5400000" rotWithShape="0">
              <a:srgbClr val="000000">
                <a:alpha val="35000"/>
              </a:srgbClr>
            </a:outerShdw>
          </a:effectLst>
        </p:spPr>
      </p:pic>
      <p:sp>
        <p:nvSpPr>
          <p:cNvPr id="60" name="This image depicts the bullets holes observed on planes that returned from the front"/>
          <p:cNvSpPr txBox="1"/>
          <p:nvPr/>
        </p:nvSpPr>
        <p:spPr>
          <a:xfrm>
            <a:off x="9328256" y="3011099"/>
            <a:ext cx="2562743" cy="1242202"/>
          </a:xfrm>
          <a:prstGeom prst="rect">
            <a:avLst/>
          </a:prstGeom>
          <a:ln w="12700">
            <a:miter lim="400000"/>
          </a:ln>
          <a:extLst>
            <a:ext uri="{C572A759-6A51-4108-AA02-DFA0A04FC94B}">
              <ma14:wrappingTextBoxFlag xmlns:ma14="http://schemas.microsoft.com/office/mac/drawingml/2011/main" xmlns="" val="1"/>
            </a:ext>
          </a:extLst>
        </p:spPr>
        <p:txBody>
          <a:bodyPr tIns="91439" bIns="91439" anchor="b">
            <a:spAutoFit/>
          </a:bodyPr>
          <a:lstStyle>
            <a:lvl1pPr defTabSz="822960">
              <a:defRPr>
                <a:latin typeface="Arial"/>
                <a:ea typeface="Arial"/>
                <a:cs typeface="Arial"/>
                <a:sym typeface="Arial"/>
              </a:defRPr>
            </a:lvl1pPr>
          </a:lstStyle>
          <a:p>
            <a:r>
              <a:t>This image depicts the bullets holes observed on planes that returned from the front</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Example: Automating science"/>
          <p:cNvSpPr txBox="1">
            <a:spLocks noGrp="1"/>
          </p:cNvSpPr>
          <p:nvPr>
            <p:ph type="title"/>
          </p:nvPr>
        </p:nvSpPr>
        <p:spPr>
          <a:prstGeom prst="rect">
            <a:avLst/>
          </a:prstGeom>
        </p:spPr>
        <p:txBody>
          <a:bodyPr/>
          <a:lstStyle/>
          <a:p>
            <a:r>
              <a:rPr dirty="0"/>
              <a:t>Example: Automating science</a:t>
            </a:r>
          </a:p>
        </p:txBody>
      </p:sp>
      <p:sp>
        <p:nvSpPr>
          <p:cNvPr id="63" name="Sky image cataloging (Fayyad et al 1993)"/>
          <p:cNvSpPr txBox="1">
            <a:spLocks noGrp="1"/>
          </p:cNvSpPr>
          <p:nvPr>
            <p:ph type="body" sz="quarter" idx="1"/>
          </p:nvPr>
        </p:nvSpPr>
        <p:spPr>
          <a:prstGeom prst="rect">
            <a:avLst/>
          </a:prstGeom>
        </p:spPr>
        <p:txBody>
          <a:bodyPr/>
          <a:lstStyle/>
          <a:p>
            <a:r>
              <a:t>Sky image cataloging </a:t>
            </a:r>
            <a:r>
              <a:rPr sz="1800"/>
              <a:t>(Fayyad et al 1993)</a:t>
            </a:r>
          </a:p>
        </p:txBody>
      </p:sp>
      <p:sp>
        <p:nvSpPr>
          <p:cNvPr id="64" name="Body Text"/>
          <p:cNvSpPr>
            <a:spLocks noGrp="1"/>
          </p:cNvSpPr>
          <p:nvPr>
            <p:ph type="body" idx="13"/>
          </p:nvPr>
        </p:nvSpPr>
        <p:spPr>
          <a:xfrm>
            <a:off x="2251287" y="2217739"/>
            <a:ext cx="5165445" cy="3411538"/>
          </a:xfrm>
          <a:prstGeom prst="rect">
            <a:avLst/>
          </a:prstGeom>
          <a:extLst>
            <a:ext uri="{C572A759-6A51-4108-AA02-DFA0A04FC94B}">
              <ma14:wrappingTextBoxFlag xmlns:ma14="http://schemas.microsoft.com/office/mac/drawingml/2011/main" xmlns="" val="1"/>
            </a:ext>
          </a:extLst>
        </p:spPr>
        <p:txBody>
          <a:bodyPr/>
          <a:lstStyle/>
          <a:p>
            <a:pPr marL="274320" indent="-274320">
              <a:spcBef>
                <a:spcPts val="1800"/>
              </a:spcBef>
              <a:buFontTx/>
              <a:buChar char="▪"/>
              <a:defRPr sz="1800">
                <a:latin typeface="Arial"/>
                <a:ea typeface="Arial"/>
                <a:cs typeface="Arial"/>
                <a:sym typeface="Arial"/>
              </a:defRPr>
            </a:pPr>
            <a:r>
              <a:t>3 TB of image data from Palomar Observatory Sky Study</a:t>
            </a:r>
          </a:p>
          <a:p>
            <a:pPr marL="274320" indent="-274320">
              <a:spcBef>
                <a:spcPts val="1800"/>
              </a:spcBef>
              <a:buFontTx/>
              <a:buChar char="▪"/>
              <a:defRPr sz="1800">
                <a:latin typeface="Arial"/>
                <a:ea typeface="Arial"/>
                <a:cs typeface="Arial"/>
                <a:sym typeface="Arial"/>
              </a:defRPr>
            </a:pPr>
            <a:r>
              <a:t>Task: Automatically categorize 100 million stellar objects (e.g., star/galaxy)</a:t>
            </a:r>
          </a:p>
          <a:p>
            <a:pPr marL="274320" indent="-274320">
              <a:spcBef>
                <a:spcPts val="1800"/>
              </a:spcBef>
              <a:buFontTx/>
              <a:buChar char="▪"/>
              <a:defRPr sz="1800">
                <a:latin typeface="Arial"/>
                <a:ea typeface="Arial"/>
                <a:cs typeface="Arial"/>
                <a:sym typeface="Arial"/>
              </a:defRPr>
            </a:pPr>
            <a:r>
              <a:t>94% accuracy using 1700 examples and 40 features </a:t>
            </a:r>
          </a:p>
          <a:p>
            <a:pPr marL="274320" indent="-274320">
              <a:spcBef>
                <a:spcPts val="1800"/>
              </a:spcBef>
              <a:buFontTx/>
              <a:buChar char="▪"/>
              <a:defRPr sz="1800">
                <a:latin typeface="Arial"/>
                <a:ea typeface="Arial"/>
                <a:cs typeface="Arial"/>
                <a:sym typeface="Arial"/>
              </a:defRPr>
            </a:pPr>
            <a:r>
              <a:t>Also identified objects too faint for humans to assess</a:t>
            </a:r>
          </a:p>
        </p:txBody>
      </p:sp>
      <p:pic>
        <p:nvPicPr>
          <p:cNvPr id="65" name="Image" descr="Image"/>
          <p:cNvPicPr>
            <a:picLocks noChangeAspect="1"/>
          </p:cNvPicPr>
          <p:nvPr/>
        </p:nvPicPr>
        <p:blipFill>
          <a:blip r:embed="rId2"/>
          <a:srcRect l="17499" r="17500"/>
          <a:stretch>
            <a:fillRect/>
          </a:stretch>
        </p:blipFill>
        <p:spPr>
          <a:xfrm>
            <a:off x="8468536" y="1481707"/>
            <a:ext cx="3731796" cy="5597694"/>
          </a:xfrm>
          <a:prstGeom prst="rect">
            <a:avLst/>
          </a:prstGeom>
          <a:ln w="12700">
            <a:miter lim="400000"/>
          </a:ln>
        </p:spPr>
      </p:pic>
      <p:pic>
        <p:nvPicPr>
          <p:cNvPr id="66" name="Picture 4" descr="Picture 4"/>
          <p:cNvPicPr>
            <a:picLocks noChangeAspect="1"/>
          </p:cNvPicPr>
          <p:nvPr/>
        </p:nvPicPr>
        <p:blipFill>
          <a:blip r:embed="rId3"/>
          <a:stretch>
            <a:fillRect/>
          </a:stretch>
        </p:blipFill>
        <p:spPr>
          <a:xfrm>
            <a:off x="425619" y="5994337"/>
            <a:ext cx="2800866" cy="512142"/>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Example: Supply chain"/>
          <p:cNvSpPr txBox="1">
            <a:spLocks noGrp="1"/>
          </p:cNvSpPr>
          <p:nvPr>
            <p:ph type="title"/>
          </p:nvPr>
        </p:nvSpPr>
        <p:spPr>
          <a:prstGeom prst="rect">
            <a:avLst/>
          </a:prstGeom>
        </p:spPr>
        <p:txBody>
          <a:bodyPr/>
          <a:lstStyle/>
          <a:p>
            <a:r>
              <a:rPr dirty="0"/>
              <a:t>Example: Supply chain</a:t>
            </a:r>
          </a:p>
        </p:txBody>
      </p:sp>
      <p:pic>
        <p:nvPicPr>
          <p:cNvPr id="69" name="Screen Shot 2018-01-11 at 9.00.43 AM.png" descr="Screenshot of a New York Times article titled “What Wal-Mart Knows about Customers’ Habits”"/>
          <p:cNvPicPr>
            <a:picLocks noChangeAspect="1"/>
          </p:cNvPicPr>
          <p:nvPr/>
        </p:nvPicPr>
        <p:blipFill>
          <a:blip r:embed="rId2"/>
          <a:stretch>
            <a:fillRect/>
          </a:stretch>
        </p:blipFill>
        <p:spPr>
          <a:xfrm>
            <a:off x="2853583" y="1491154"/>
            <a:ext cx="7434938" cy="6751581"/>
          </a:xfrm>
          <a:prstGeom prst="rect">
            <a:avLst/>
          </a:prstGeom>
          <a:ln w="12700">
            <a:miter lim="400000"/>
          </a:ln>
        </p:spPr>
      </p:pic>
      <p:pic>
        <p:nvPicPr>
          <p:cNvPr id="70" name="Image" descr="Image"/>
          <p:cNvPicPr>
            <a:picLocks noChangeAspect="1"/>
          </p:cNvPicPr>
          <p:nvPr/>
        </p:nvPicPr>
        <p:blipFill>
          <a:blip r:embed="rId3"/>
          <a:stretch>
            <a:fillRect/>
          </a:stretch>
        </p:blipFill>
        <p:spPr>
          <a:xfrm>
            <a:off x="1162227" y="4956685"/>
            <a:ext cx="1068662" cy="1068663"/>
          </a:xfrm>
          <a:prstGeom prst="rect">
            <a:avLst/>
          </a:prstGeom>
          <a:ln w="12700">
            <a:miter lim="400000"/>
          </a:ln>
        </p:spPr>
      </p:pic>
      <p:pic>
        <p:nvPicPr>
          <p:cNvPr id="71" name="Image" descr="Image"/>
          <p:cNvPicPr>
            <a:picLocks noChangeAspect="1"/>
          </p:cNvPicPr>
          <p:nvPr/>
        </p:nvPicPr>
        <p:blipFill>
          <a:blip r:embed="rId4"/>
          <a:stretch>
            <a:fillRect/>
          </a:stretch>
        </p:blipFill>
        <p:spPr>
          <a:xfrm>
            <a:off x="2446166" y="4956685"/>
            <a:ext cx="1050894" cy="1050893"/>
          </a:xfrm>
          <a:prstGeom prst="rect">
            <a:avLst/>
          </a:prstGeom>
          <a:ln w="12700">
            <a:miter lim="400000"/>
          </a:ln>
        </p:spPr>
      </p:pic>
      <p:pic>
        <p:nvPicPr>
          <p:cNvPr id="72" name="Image" descr="Image"/>
          <p:cNvPicPr>
            <a:picLocks noChangeAspect="1"/>
          </p:cNvPicPr>
          <p:nvPr/>
        </p:nvPicPr>
        <p:blipFill>
          <a:blip r:embed="rId5"/>
          <a:stretch>
            <a:fillRect/>
          </a:stretch>
        </p:blipFill>
        <p:spPr>
          <a:xfrm>
            <a:off x="793784" y="2651376"/>
            <a:ext cx="3071719" cy="2025554"/>
          </a:xfrm>
          <a:prstGeom prst="rect">
            <a:avLst/>
          </a:prstGeom>
          <a:ln w="12700">
            <a:miter lim="400000"/>
          </a:ln>
          <a:effectLst>
            <a:outerShdw blurRad="63500" dist="25400" dir="5400000" rotWithShape="0">
              <a:srgbClr val="000000">
                <a:alpha val="50000"/>
              </a:srgbClr>
            </a:outerShdw>
          </a:effectLst>
        </p:spPr>
      </p:pic>
      <p:pic>
        <p:nvPicPr>
          <p:cNvPr id="73" name="Picture 4" descr="Picture 4"/>
          <p:cNvPicPr>
            <a:picLocks noChangeAspect="1"/>
          </p:cNvPicPr>
          <p:nvPr/>
        </p:nvPicPr>
        <p:blipFill>
          <a:blip r:embed="rId6"/>
          <a:stretch>
            <a:fillRect/>
          </a:stretch>
        </p:blipFill>
        <p:spPr>
          <a:xfrm>
            <a:off x="9061619" y="5994337"/>
            <a:ext cx="2800866" cy="51214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70"/>
                                        </p:tgtEl>
                                        <p:attrNameLst>
                                          <p:attrName>style.visibility</p:attrName>
                                        </p:attrNameLst>
                                      </p:cBhvr>
                                      <p:to>
                                        <p:strVal val="visible"/>
                                      </p:to>
                                    </p:set>
                                    <p:animEffect transition="in" filter="dissolve">
                                      <p:cBhvr>
                                        <p:cTn id="7" dur="500"/>
                                        <p:tgtEl>
                                          <p:spTgt spid="70"/>
                                        </p:tgtEl>
                                      </p:cBhvr>
                                    </p:animEffect>
                                  </p:childTnLst>
                                </p:cTn>
                              </p:par>
                            </p:childTnLst>
                          </p:cTn>
                        </p:par>
                        <p:par>
                          <p:cTn id="8" fill="hold">
                            <p:stCondLst>
                              <p:cond delay="500"/>
                            </p:stCondLst>
                            <p:childTnLst>
                              <p:par>
                                <p:cTn id="9" presetID="9" presetClass="entr" fill="hold" grpId="2" nodeType="afterEffect">
                                  <p:stCondLst>
                                    <p:cond delay="0"/>
                                  </p:stCondLst>
                                  <p:iterate>
                                    <p:tmAbs val="0"/>
                                  </p:iterate>
                                  <p:childTnLst>
                                    <p:set>
                                      <p:cBhvr>
                                        <p:cTn id="10" fill="hold"/>
                                        <p:tgtEl>
                                          <p:spTgt spid="71"/>
                                        </p:tgtEl>
                                        <p:attrNameLst>
                                          <p:attrName>style.visibility</p:attrName>
                                        </p:attrNameLst>
                                      </p:cBhvr>
                                      <p:to>
                                        <p:strVal val="visible"/>
                                      </p:to>
                                    </p:set>
                                    <p:animEffect transition="in" filter="dissolve">
                                      <p:cBhvr>
                                        <p:cTn id="1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1" animBg="1" advAuto="0"/>
      <p:bldP spid="71" grpId="2"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Example: Fraud detection"/>
          <p:cNvSpPr txBox="1">
            <a:spLocks noGrp="1"/>
          </p:cNvSpPr>
          <p:nvPr>
            <p:ph type="title"/>
          </p:nvPr>
        </p:nvSpPr>
        <p:spPr>
          <a:prstGeom prst="rect">
            <a:avLst/>
          </a:prstGeom>
        </p:spPr>
        <p:txBody>
          <a:bodyPr/>
          <a:lstStyle/>
          <a:p>
            <a:r>
              <a:t>Example: Fraud detection</a:t>
            </a:r>
          </a:p>
        </p:txBody>
      </p:sp>
      <p:sp>
        <p:nvSpPr>
          <p:cNvPr id="76" name="Broker malfeasance (Neville et al 2005)"/>
          <p:cNvSpPr txBox="1">
            <a:spLocks noGrp="1"/>
          </p:cNvSpPr>
          <p:nvPr>
            <p:ph type="body" sz="quarter" idx="1"/>
          </p:nvPr>
        </p:nvSpPr>
        <p:spPr>
          <a:prstGeom prst="rect">
            <a:avLst/>
          </a:prstGeom>
        </p:spPr>
        <p:txBody>
          <a:bodyPr/>
          <a:lstStyle/>
          <a:p>
            <a:r>
              <a:t>Broker malfeasance </a:t>
            </a:r>
            <a:r>
              <a:rPr sz="1800"/>
              <a:t>(Neville et al 2005)</a:t>
            </a:r>
          </a:p>
        </p:txBody>
      </p:sp>
      <p:sp>
        <p:nvSpPr>
          <p:cNvPr id="77" name="Body Text"/>
          <p:cNvSpPr>
            <a:spLocks noGrp="1"/>
          </p:cNvSpPr>
          <p:nvPr>
            <p:ph type="body" idx="13"/>
          </p:nvPr>
        </p:nvSpPr>
        <p:spPr>
          <a:xfrm>
            <a:off x="2251287" y="2217739"/>
            <a:ext cx="5165445" cy="3411538"/>
          </a:xfrm>
          <a:prstGeom prst="rect">
            <a:avLst/>
          </a:prstGeom>
          <a:extLst>
            <a:ext uri="{C572A759-6A51-4108-AA02-DFA0A04FC94B}">
              <ma14:wrappingTextBoxFlag xmlns:ma14="http://schemas.microsoft.com/office/mac/drawingml/2011/main" xmlns="" val="1"/>
            </a:ext>
          </a:extLst>
        </p:spPr>
        <p:txBody>
          <a:bodyPr/>
          <a:lstStyle/>
          <a:p>
            <a:pPr marL="274320" indent="-274320">
              <a:spcBef>
                <a:spcPts val="1800"/>
              </a:spcBef>
              <a:buFontTx/>
              <a:buChar char="▪"/>
              <a:defRPr sz="1800">
                <a:latin typeface="Arial"/>
                <a:ea typeface="Arial"/>
                <a:cs typeface="Arial"/>
                <a:sym typeface="Arial"/>
              </a:defRPr>
            </a:pPr>
            <a:r>
              <a:t>600,000+ stock brokers are registered  trade on the NASDAQ</a:t>
            </a:r>
          </a:p>
          <a:p>
            <a:pPr marL="274320" indent="-274320">
              <a:spcBef>
                <a:spcPts val="1800"/>
              </a:spcBef>
              <a:buFontTx/>
              <a:buChar char="▪"/>
              <a:defRPr sz="1800">
                <a:latin typeface="Arial"/>
                <a:ea typeface="Arial"/>
                <a:cs typeface="Arial"/>
                <a:sym typeface="Arial"/>
              </a:defRPr>
            </a:pPr>
            <a:r>
              <a:t>FINRA investigates 6,000 brokers per year to identify and limit fraud/malfeasance</a:t>
            </a:r>
          </a:p>
          <a:p>
            <a:pPr marL="274320" indent="-274320">
              <a:spcBef>
                <a:spcPts val="1800"/>
              </a:spcBef>
              <a:buFontTx/>
              <a:buChar char="▪"/>
              <a:defRPr sz="1800">
                <a:latin typeface="Arial"/>
                <a:ea typeface="Arial"/>
                <a:cs typeface="Arial"/>
                <a:sym typeface="Arial"/>
              </a:defRPr>
            </a:pPr>
            <a:r>
              <a:t>Task: Automatically predict brokers likely to be fraudulent, using organizational network information</a:t>
            </a:r>
          </a:p>
          <a:p>
            <a:pPr marL="274320" indent="-274320">
              <a:spcBef>
                <a:spcPts val="1800"/>
              </a:spcBef>
              <a:buFontTx/>
              <a:buChar char="▪"/>
              <a:defRPr sz="1800">
                <a:latin typeface="Arial"/>
                <a:ea typeface="Arial"/>
                <a:cs typeface="Arial"/>
                <a:sym typeface="Arial"/>
              </a:defRPr>
            </a:pPr>
            <a:r>
              <a:t>ML methods identified new cases that previous hand-crafted rules wouldn’t have caught</a:t>
            </a:r>
          </a:p>
        </p:txBody>
      </p:sp>
      <p:grpSp>
        <p:nvGrpSpPr>
          <p:cNvPr id="80" name="Group" descr="Two images: Top is a screen that says NASDAQ with additional screens below. The bottom image shsows a number of green, blue, and red lines - green is mostly in the bototm left, but extends throughout , blue is mostly in the top left but have some throughout, and there are fewer red, with most bieng in the bottom right."/>
          <p:cNvGrpSpPr/>
          <p:nvPr/>
        </p:nvGrpSpPr>
        <p:grpSpPr>
          <a:xfrm>
            <a:off x="8589542" y="1476330"/>
            <a:ext cx="3592620" cy="5400071"/>
            <a:chOff x="0" y="0"/>
            <a:chExt cx="3592619" cy="5400069"/>
          </a:xfrm>
        </p:grpSpPr>
        <p:pic>
          <p:nvPicPr>
            <p:cNvPr id="78" name="Image" descr="Image"/>
            <p:cNvPicPr>
              <a:picLocks noChangeAspect="1"/>
            </p:cNvPicPr>
            <p:nvPr/>
          </p:nvPicPr>
          <p:blipFill>
            <a:blip r:embed="rId2"/>
            <a:srcRect l="17536" t="18730" r="38029" b="31201"/>
            <a:stretch>
              <a:fillRect/>
            </a:stretch>
          </p:blipFill>
          <p:spPr>
            <a:xfrm>
              <a:off x="0" y="0"/>
              <a:ext cx="3592620" cy="2698139"/>
            </a:xfrm>
            <a:prstGeom prst="rect">
              <a:avLst/>
            </a:prstGeom>
            <a:ln w="12700" cap="flat">
              <a:noFill/>
              <a:miter lim="400000"/>
            </a:ln>
            <a:effectLst/>
          </p:spPr>
        </p:pic>
        <p:pic>
          <p:nvPicPr>
            <p:cNvPr id="79" name="purdue-network-colored3.pdf" descr="purdue-network-colored3.pdf"/>
            <p:cNvPicPr>
              <a:picLocks noChangeAspect="1"/>
            </p:cNvPicPr>
            <p:nvPr/>
          </p:nvPicPr>
          <p:blipFill>
            <a:blip r:embed="rId3"/>
            <a:srcRect l="22111" t="26980" r="30118" b="26980"/>
            <a:stretch>
              <a:fillRect/>
            </a:stretch>
          </p:blipFill>
          <p:spPr>
            <a:xfrm>
              <a:off x="0" y="2696097"/>
              <a:ext cx="3591232" cy="2703973"/>
            </a:xfrm>
            <a:prstGeom prst="rect">
              <a:avLst/>
            </a:prstGeom>
            <a:ln w="12700" cap="flat">
              <a:noFill/>
              <a:miter lim="400000"/>
            </a:ln>
            <a:effectLst/>
          </p:spPr>
        </p:pic>
      </p:grpSp>
      <p:pic>
        <p:nvPicPr>
          <p:cNvPr id="81" name="Picture 4" descr="Picture 4"/>
          <p:cNvPicPr>
            <a:picLocks noChangeAspect="1"/>
          </p:cNvPicPr>
          <p:nvPr/>
        </p:nvPicPr>
        <p:blipFill>
          <a:blip r:embed="rId4"/>
          <a:stretch>
            <a:fillRect/>
          </a:stretch>
        </p:blipFill>
        <p:spPr>
          <a:xfrm>
            <a:off x="425619" y="5994337"/>
            <a:ext cx="2800866" cy="512142"/>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4" descr="Picture 4"/>
          <p:cNvPicPr>
            <a:picLocks noChangeAspect="1"/>
          </p:cNvPicPr>
          <p:nvPr/>
        </p:nvPicPr>
        <p:blipFill>
          <a:blip r:embed="rId2"/>
          <a:stretch>
            <a:fillRect/>
          </a:stretch>
        </p:blipFill>
        <p:spPr>
          <a:xfrm>
            <a:off x="425619" y="5994337"/>
            <a:ext cx="2800866" cy="512142"/>
          </a:xfrm>
          <a:prstGeom prst="rect">
            <a:avLst/>
          </a:prstGeom>
          <a:ln w="12700">
            <a:miter lim="400000"/>
          </a:ln>
        </p:spPr>
      </p:pic>
      <p:sp>
        <p:nvSpPr>
          <p:cNvPr id="84" name="Example: Targeted marketing"/>
          <p:cNvSpPr txBox="1">
            <a:spLocks noGrp="1"/>
          </p:cNvSpPr>
          <p:nvPr>
            <p:ph type="title"/>
          </p:nvPr>
        </p:nvSpPr>
        <p:spPr>
          <a:prstGeom prst="rect">
            <a:avLst/>
          </a:prstGeom>
        </p:spPr>
        <p:txBody>
          <a:bodyPr/>
          <a:lstStyle/>
          <a:p>
            <a:r>
              <a:t>Example: Targeted marketing</a:t>
            </a:r>
          </a:p>
        </p:txBody>
      </p:sp>
      <p:pic>
        <p:nvPicPr>
          <p:cNvPr id="85" name="Screen Shot 2018-01-09 at 9.16.17 AM.png" descr="A screenshot from a web article titled “How companies Learn Your Secrets”"/>
          <p:cNvPicPr>
            <a:picLocks noChangeAspect="1"/>
          </p:cNvPicPr>
          <p:nvPr/>
        </p:nvPicPr>
        <p:blipFill>
          <a:blip r:embed="rId3"/>
          <a:stretch>
            <a:fillRect/>
          </a:stretch>
        </p:blipFill>
        <p:spPr>
          <a:xfrm>
            <a:off x="1810137" y="1493337"/>
            <a:ext cx="8571726" cy="6397702"/>
          </a:xfrm>
          <a:prstGeom prst="rect">
            <a:avLst/>
          </a:prstGeom>
          <a:ln w="12700">
            <a:miter lim="400000"/>
          </a:ln>
        </p:spPr>
      </p:pic>
      <p:pic>
        <p:nvPicPr>
          <p:cNvPr id="86" name="Screen Shot 2013-01-08 at 2.06.24 PM.png" descr="Quote from article: “And among life events, none are more important than the arrival of a baby. At that moment, new parents’ habits are more flexible than at almost any other time in their adult lives. If companies can identify pregnant shoppers, they can earn millions.”"/>
          <p:cNvPicPr>
            <a:picLocks noChangeAspect="1"/>
          </p:cNvPicPr>
          <p:nvPr/>
        </p:nvPicPr>
        <p:blipFill>
          <a:blip r:embed="rId4"/>
          <a:stretch>
            <a:fillRect/>
          </a:stretch>
        </p:blipFill>
        <p:spPr>
          <a:xfrm>
            <a:off x="5746439" y="2879973"/>
            <a:ext cx="6308977" cy="849694"/>
          </a:xfrm>
          <a:prstGeom prst="rect">
            <a:avLst/>
          </a:prstGeom>
          <a:ln w="12700">
            <a:miter lim="400000"/>
          </a:ln>
          <a:effectLst>
            <a:outerShdw blurRad="127000" dist="76200" dir="2700000" rotWithShape="0">
              <a:srgbClr val="000000">
                <a:alpha val="75000"/>
              </a:srgbClr>
            </a:outerShdw>
          </a:effectLst>
        </p:spPr>
      </p:pic>
      <p:pic>
        <p:nvPicPr>
          <p:cNvPr id="87" name="Screen Shot 2013-01-08 at 2.06.43 PM.png" descr="Quote from the article: “As Pole’s computers crawled through the data, he was able to identify about 25 products that, when analyzed together, allowed him to assign each shopper a ‘pregnancy prediction’ score. More important, he could also estimate her due date to within a small window, so Target could send coupons timed to very specific stages of her pregnancy.”"/>
          <p:cNvPicPr>
            <a:picLocks noChangeAspect="1"/>
          </p:cNvPicPr>
          <p:nvPr/>
        </p:nvPicPr>
        <p:blipFill>
          <a:blip r:embed="rId5"/>
          <a:stretch>
            <a:fillRect/>
          </a:stretch>
        </p:blipFill>
        <p:spPr>
          <a:xfrm>
            <a:off x="5746439" y="3916700"/>
            <a:ext cx="6308977" cy="1016212"/>
          </a:xfrm>
          <a:prstGeom prst="rect">
            <a:avLst/>
          </a:prstGeom>
          <a:ln w="12700">
            <a:miter lim="400000"/>
          </a:ln>
          <a:effectLst>
            <a:outerShdw blurRad="127000" dist="76200" dir="2700000" rotWithShape="0">
              <a:srgbClr val="000000">
                <a:alpha val="75000"/>
              </a:srgbClr>
            </a:outerShdw>
          </a:effectLst>
        </p:spPr>
      </p:pic>
      <p:pic>
        <p:nvPicPr>
          <p:cNvPr id="88" name="Screen Shot 2013-01-08 at 2.09.32 PM.png" descr="Quote from the article: “Soon after the new ad campaign began, Target’s Mom and Baby sales exploded. The company doesn’t break out figures for specific divisions, but between 2002 — when Pole was hired — and 2010, Target’s revenues grew from $44 billion to $67 billion. In 2005, the company’s president, Gregg Steinhafel, boasted to a room of investors about the company’s “heightened focus on items and categories that appeal to specific guest segments such as mom and baby.””"/>
          <p:cNvPicPr>
            <a:picLocks noChangeAspect="1"/>
          </p:cNvPicPr>
          <p:nvPr/>
        </p:nvPicPr>
        <p:blipFill>
          <a:blip r:embed="rId6"/>
          <a:stretch>
            <a:fillRect/>
          </a:stretch>
        </p:blipFill>
        <p:spPr>
          <a:xfrm>
            <a:off x="5746438" y="5119944"/>
            <a:ext cx="6308978" cy="1494046"/>
          </a:xfrm>
          <a:prstGeom prst="rect">
            <a:avLst/>
          </a:prstGeom>
          <a:ln w="12700">
            <a:miter lim="400000"/>
          </a:ln>
          <a:effectLst>
            <a:outerShdw blurRad="127000" dist="76200" dir="2700000" rotWithShape="0">
              <a:srgbClr val="000000">
                <a:alpha val="75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300"/>
                                  </p:stCondLst>
                                  <p:iterate>
                                    <p:tmAbs val="0"/>
                                  </p:iterate>
                                  <p:childTnLst>
                                    <p:set>
                                      <p:cBhvr>
                                        <p:cTn id="6" fill="hold"/>
                                        <p:tgtEl>
                                          <p:spTgt spid="86"/>
                                        </p:tgtEl>
                                        <p:attrNameLst>
                                          <p:attrName>style.visibility</p:attrName>
                                        </p:attrNameLst>
                                      </p:cBhvr>
                                      <p:to>
                                        <p:strVal val="visible"/>
                                      </p:to>
                                    </p:set>
                                    <p:anim calcmode="lin" valueType="num">
                                      <p:cBhvr>
                                        <p:cTn id="7" dur="2500" fill="hold"/>
                                        <p:tgtEl>
                                          <p:spTgt spid="86"/>
                                        </p:tgtEl>
                                        <p:attrNameLst>
                                          <p:attrName>ppt_w</p:attrName>
                                        </p:attrNameLst>
                                      </p:cBhvr>
                                      <p:tavLst>
                                        <p:tav tm="0">
                                          <p:val>
                                            <p:fltVal val="0"/>
                                          </p:val>
                                        </p:tav>
                                        <p:tav tm="100000">
                                          <p:val>
                                            <p:strVal val="#ppt_w"/>
                                          </p:val>
                                        </p:tav>
                                      </p:tavLst>
                                    </p:anim>
                                    <p:anim calcmode="lin" valueType="num">
                                      <p:cBhvr>
                                        <p:cTn id="8" dur="2500" fill="hold"/>
                                        <p:tgtEl>
                                          <p:spTgt spid="86"/>
                                        </p:tgtEl>
                                        <p:attrNameLst>
                                          <p:attrName>ppt_h</p:attrName>
                                        </p:attrNameLst>
                                      </p:cBhvr>
                                      <p:tavLst>
                                        <p:tav tm="0">
                                          <p:val>
                                            <p:fltVal val="0"/>
                                          </p:val>
                                        </p:tav>
                                        <p:tav tm="100000">
                                          <p:val>
                                            <p:strVal val="#ppt_h"/>
                                          </p:val>
                                        </p:tav>
                                      </p:tavLst>
                                    </p:anim>
                                  </p:childTnLst>
                                </p:cTn>
                              </p:par>
                            </p:childTnLst>
                          </p:cTn>
                        </p:par>
                        <p:par>
                          <p:cTn id="9" fill="hold">
                            <p:stCondLst>
                              <p:cond delay="2800"/>
                            </p:stCondLst>
                            <p:childTnLst>
                              <p:par>
                                <p:cTn id="10" presetID="23" presetClass="entr" presetSubtype="16" fill="hold" grpId="2" nodeType="afterEffect">
                                  <p:stCondLst>
                                    <p:cond delay="300"/>
                                  </p:stCondLst>
                                  <p:iterate>
                                    <p:tmAbs val="0"/>
                                  </p:iterate>
                                  <p:childTnLst>
                                    <p:set>
                                      <p:cBhvr>
                                        <p:cTn id="11" fill="hold"/>
                                        <p:tgtEl>
                                          <p:spTgt spid="87"/>
                                        </p:tgtEl>
                                        <p:attrNameLst>
                                          <p:attrName>style.visibility</p:attrName>
                                        </p:attrNameLst>
                                      </p:cBhvr>
                                      <p:to>
                                        <p:strVal val="visible"/>
                                      </p:to>
                                    </p:set>
                                    <p:anim calcmode="lin" valueType="num">
                                      <p:cBhvr>
                                        <p:cTn id="12" dur="2500" fill="hold"/>
                                        <p:tgtEl>
                                          <p:spTgt spid="87"/>
                                        </p:tgtEl>
                                        <p:attrNameLst>
                                          <p:attrName>ppt_w</p:attrName>
                                        </p:attrNameLst>
                                      </p:cBhvr>
                                      <p:tavLst>
                                        <p:tav tm="0">
                                          <p:val>
                                            <p:fltVal val="0"/>
                                          </p:val>
                                        </p:tav>
                                        <p:tav tm="100000">
                                          <p:val>
                                            <p:strVal val="#ppt_w"/>
                                          </p:val>
                                        </p:tav>
                                      </p:tavLst>
                                    </p:anim>
                                    <p:anim calcmode="lin" valueType="num">
                                      <p:cBhvr>
                                        <p:cTn id="13" dur="2500" fill="hold"/>
                                        <p:tgtEl>
                                          <p:spTgt spid="87"/>
                                        </p:tgtEl>
                                        <p:attrNameLst>
                                          <p:attrName>ppt_h</p:attrName>
                                        </p:attrNameLst>
                                      </p:cBhvr>
                                      <p:tavLst>
                                        <p:tav tm="0">
                                          <p:val>
                                            <p:fltVal val="0"/>
                                          </p:val>
                                        </p:tav>
                                        <p:tav tm="100000">
                                          <p:val>
                                            <p:strVal val="#ppt_h"/>
                                          </p:val>
                                        </p:tav>
                                      </p:tavLst>
                                    </p:anim>
                                  </p:childTnLst>
                                </p:cTn>
                              </p:par>
                            </p:childTnLst>
                          </p:cTn>
                        </p:par>
                        <p:par>
                          <p:cTn id="14" fill="hold">
                            <p:stCondLst>
                              <p:cond delay="5600"/>
                            </p:stCondLst>
                            <p:childTnLst>
                              <p:par>
                                <p:cTn id="15" presetID="23" presetClass="entr" presetSubtype="16" fill="hold" grpId="3" nodeType="afterEffect">
                                  <p:stCondLst>
                                    <p:cond delay="300"/>
                                  </p:stCondLst>
                                  <p:iterate>
                                    <p:tmAbs val="0"/>
                                  </p:iterate>
                                  <p:childTnLst>
                                    <p:set>
                                      <p:cBhvr>
                                        <p:cTn id="16" fill="hold"/>
                                        <p:tgtEl>
                                          <p:spTgt spid="88"/>
                                        </p:tgtEl>
                                        <p:attrNameLst>
                                          <p:attrName>style.visibility</p:attrName>
                                        </p:attrNameLst>
                                      </p:cBhvr>
                                      <p:to>
                                        <p:strVal val="visible"/>
                                      </p:to>
                                    </p:set>
                                    <p:anim calcmode="lin" valueType="num">
                                      <p:cBhvr>
                                        <p:cTn id="17" dur="2500" fill="hold"/>
                                        <p:tgtEl>
                                          <p:spTgt spid="88"/>
                                        </p:tgtEl>
                                        <p:attrNameLst>
                                          <p:attrName>ppt_w</p:attrName>
                                        </p:attrNameLst>
                                      </p:cBhvr>
                                      <p:tavLst>
                                        <p:tav tm="0">
                                          <p:val>
                                            <p:fltVal val="0"/>
                                          </p:val>
                                        </p:tav>
                                        <p:tav tm="100000">
                                          <p:val>
                                            <p:strVal val="#ppt_w"/>
                                          </p:val>
                                        </p:tav>
                                      </p:tavLst>
                                    </p:anim>
                                    <p:anim calcmode="lin" valueType="num">
                                      <p:cBhvr>
                                        <p:cTn id="18" dur="2500" fill="hold"/>
                                        <p:tgtEl>
                                          <p:spTgt spid="8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1" animBg="1" advAuto="0"/>
      <p:bldP spid="87" grpId="2" animBg="1" advAuto="0"/>
      <p:bldP spid="88" grpId="3"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Example: Healthcare"/>
          <p:cNvSpPr txBox="1">
            <a:spLocks noGrp="1"/>
          </p:cNvSpPr>
          <p:nvPr>
            <p:ph type="title"/>
          </p:nvPr>
        </p:nvSpPr>
        <p:spPr>
          <a:prstGeom prst="rect">
            <a:avLst/>
          </a:prstGeom>
        </p:spPr>
        <p:txBody>
          <a:bodyPr/>
          <a:lstStyle/>
          <a:p>
            <a:r>
              <a:t>Example: Healthcare</a:t>
            </a:r>
          </a:p>
        </p:txBody>
      </p:sp>
      <p:sp>
        <p:nvSpPr>
          <p:cNvPr id="91" name="Early detection of sepsis (Henry et al. 2015)"/>
          <p:cNvSpPr txBox="1">
            <a:spLocks noGrp="1"/>
          </p:cNvSpPr>
          <p:nvPr>
            <p:ph type="body" sz="quarter" idx="1"/>
          </p:nvPr>
        </p:nvSpPr>
        <p:spPr>
          <a:prstGeom prst="rect">
            <a:avLst/>
          </a:prstGeom>
        </p:spPr>
        <p:txBody>
          <a:bodyPr/>
          <a:lstStyle/>
          <a:p>
            <a:r>
              <a:t>Early detection of sepsis </a:t>
            </a:r>
            <a:r>
              <a:rPr sz="1800"/>
              <a:t>(Henry et al. 2015)</a:t>
            </a:r>
          </a:p>
        </p:txBody>
      </p:sp>
      <p:sp>
        <p:nvSpPr>
          <p:cNvPr id="92" name="Body Text"/>
          <p:cNvSpPr>
            <a:spLocks noGrp="1"/>
          </p:cNvSpPr>
          <p:nvPr>
            <p:ph type="body" idx="13"/>
          </p:nvPr>
        </p:nvSpPr>
        <p:spPr>
          <a:xfrm>
            <a:off x="2251287" y="2217739"/>
            <a:ext cx="5165445" cy="3411538"/>
          </a:xfrm>
          <a:prstGeom prst="rect">
            <a:avLst/>
          </a:prstGeom>
          <a:extLst>
            <a:ext uri="{C572A759-6A51-4108-AA02-DFA0A04FC94B}">
              <ma14:wrappingTextBoxFlag xmlns:ma14="http://schemas.microsoft.com/office/mac/drawingml/2011/main" xmlns="" val="1"/>
            </a:ext>
          </a:extLst>
        </p:spPr>
        <p:txBody>
          <a:bodyPr/>
          <a:lstStyle/>
          <a:p>
            <a:pPr marL="274320" indent="-274320">
              <a:spcBef>
                <a:spcPts val="1800"/>
              </a:spcBef>
              <a:buFontTx/>
              <a:buChar char="▪"/>
              <a:defRPr sz="1800">
                <a:latin typeface="Arial"/>
                <a:ea typeface="Arial"/>
                <a:cs typeface="Arial"/>
                <a:sym typeface="Arial"/>
              </a:defRPr>
            </a:pPr>
            <a:r>
              <a:t>Electronic health records of 16,234 patients</a:t>
            </a:r>
          </a:p>
          <a:p>
            <a:pPr marL="274320" indent="-274320">
              <a:spcBef>
                <a:spcPts val="1800"/>
              </a:spcBef>
              <a:buFontTx/>
              <a:buChar char="▪"/>
              <a:defRPr sz="1800">
                <a:latin typeface="Arial"/>
                <a:ea typeface="Arial"/>
                <a:cs typeface="Arial"/>
                <a:sym typeface="Arial"/>
              </a:defRPr>
            </a:pPr>
            <a:r>
              <a:t>Cox proportional hazards model. Uses 27 factors, based on routinely collected inputs</a:t>
            </a:r>
          </a:p>
          <a:p>
            <a:pPr marL="274320" indent="-274320">
              <a:spcBef>
                <a:spcPts val="1800"/>
              </a:spcBef>
              <a:buFontTx/>
              <a:buChar char="▪"/>
              <a:defRPr sz="1800">
                <a:latin typeface="Arial"/>
                <a:ea typeface="Arial"/>
                <a:cs typeface="Arial"/>
                <a:sym typeface="Arial"/>
              </a:defRPr>
            </a:pPr>
            <a:r>
              <a:t>ML method correctly predicts septic shock in 85% cases, without increasing false positives</a:t>
            </a:r>
          </a:p>
          <a:p>
            <a:pPr marL="274320" indent="-274320">
              <a:spcBef>
                <a:spcPts val="1800"/>
              </a:spcBef>
              <a:buFontTx/>
              <a:buChar char="▪"/>
              <a:defRPr sz="1800">
                <a:latin typeface="Arial"/>
                <a:ea typeface="Arial"/>
                <a:cs typeface="Arial"/>
                <a:sym typeface="Arial"/>
              </a:defRPr>
            </a:pPr>
            <a:r>
              <a:t>More than 2/3 of the time, ML method correctly predicted septic shock before any organ dysfunction — a 60% improvement over existing screening protocols</a:t>
            </a:r>
          </a:p>
        </p:txBody>
      </p:sp>
      <p:pic>
        <p:nvPicPr>
          <p:cNvPr id="93" name="Image" descr="Image"/>
          <p:cNvPicPr>
            <a:picLocks noChangeAspect="1"/>
          </p:cNvPicPr>
          <p:nvPr/>
        </p:nvPicPr>
        <p:blipFill>
          <a:blip r:embed="rId2"/>
          <a:srcRect l="15910" r="42478"/>
          <a:stretch>
            <a:fillRect/>
          </a:stretch>
        </p:blipFill>
        <p:spPr>
          <a:xfrm>
            <a:off x="8526096" y="1472390"/>
            <a:ext cx="3643297" cy="5514755"/>
          </a:xfrm>
          <a:prstGeom prst="rect">
            <a:avLst/>
          </a:prstGeom>
          <a:ln w="12700">
            <a:miter lim="400000"/>
          </a:ln>
        </p:spPr>
      </p:pic>
      <p:pic>
        <p:nvPicPr>
          <p:cNvPr id="94" name="Image" descr="Image"/>
          <p:cNvPicPr>
            <a:picLocks noChangeAspect="1"/>
          </p:cNvPicPr>
          <p:nvPr/>
        </p:nvPicPr>
        <p:blipFill>
          <a:blip r:embed="rId3"/>
          <a:stretch>
            <a:fillRect/>
          </a:stretch>
        </p:blipFill>
        <p:spPr>
          <a:xfrm>
            <a:off x="8193337" y="5262115"/>
            <a:ext cx="1178259" cy="1494046"/>
          </a:xfrm>
          <a:prstGeom prst="rect">
            <a:avLst/>
          </a:prstGeom>
          <a:ln w="12700">
            <a:miter lim="400000"/>
          </a:ln>
          <a:effectLst>
            <a:outerShdw blurRad="114300" dist="38100" dir="5400000" rotWithShape="0">
              <a:srgbClr val="000000">
                <a:alpha val="50000"/>
              </a:srgbClr>
            </a:outerShdw>
          </a:effectLst>
        </p:spPr>
      </p:pic>
      <p:pic>
        <p:nvPicPr>
          <p:cNvPr id="95" name="Picture 4" descr="Picture 4"/>
          <p:cNvPicPr>
            <a:picLocks noChangeAspect="1"/>
          </p:cNvPicPr>
          <p:nvPr/>
        </p:nvPicPr>
        <p:blipFill>
          <a:blip r:embed="rId4"/>
          <a:stretch>
            <a:fillRect/>
          </a:stretch>
        </p:blipFill>
        <p:spPr>
          <a:xfrm>
            <a:off x="425619" y="5994337"/>
            <a:ext cx="2800866" cy="512142"/>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image12.png" descr="An image fo four inter-locking puzzle pieces with text over them: Artificial Intelligence, Databases, Visualization, and Statistics."/>
          <p:cNvPicPr>
            <a:picLocks noChangeAspect="1"/>
          </p:cNvPicPr>
          <p:nvPr/>
        </p:nvPicPr>
        <p:blipFill>
          <a:blip r:embed="rId2"/>
          <a:srcRect l="3244" r="3244"/>
          <a:stretch>
            <a:fillRect/>
          </a:stretch>
        </p:blipFill>
        <p:spPr>
          <a:xfrm>
            <a:off x="2387943" y="2427763"/>
            <a:ext cx="7416114" cy="4816237"/>
          </a:xfrm>
          <a:prstGeom prst="rect">
            <a:avLst/>
          </a:prstGeom>
        </p:spPr>
      </p:pic>
      <p:sp>
        <p:nvSpPr>
          <p:cNvPr id="98" name="Databases"/>
          <p:cNvSpPr txBox="1"/>
          <p:nvPr/>
        </p:nvSpPr>
        <p:spPr>
          <a:xfrm>
            <a:off x="3749057" y="4073586"/>
            <a:ext cx="1330553" cy="390688"/>
          </a:xfrm>
          <a:prstGeom prst="rect">
            <a:avLst/>
          </a:prstGeom>
          <a:extLst>
            <a:ext uri="{C572A759-6A51-4108-AA02-DFA0A04FC94B}">
              <ma14:wrappingTextBoxFlag xmlns:ma14="http://schemas.microsoft.com/office/mac/drawingml/2011/main" xmlns="" val="1"/>
            </a:ext>
          </a:extLst>
        </p:spPr>
        <p:txBody>
          <a:bodyPr lIns="0" tIns="0" rIns="0" bIns="0" anchor="ctr"/>
          <a:lstStyle>
            <a:lvl1pPr algn="ctr" defTabSz="1828800">
              <a:buClr>
                <a:srgbClr val="FFFFFF"/>
              </a:buClr>
              <a:buFont typeface="Helvetica Neue"/>
              <a:defRPr>
                <a:solidFill>
                  <a:srgbClr val="FFFFFF"/>
                </a:solidFill>
                <a:uFill>
                  <a:solidFill>
                    <a:srgbClr val="FFFFFF"/>
                  </a:solidFill>
                </a:uFill>
                <a:latin typeface="Helvetica Neue"/>
                <a:ea typeface="Helvetica Neue"/>
                <a:cs typeface="Helvetica Neue"/>
                <a:sym typeface="Helvetica Neue"/>
              </a:defRPr>
            </a:lvl1pPr>
          </a:lstStyle>
          <a:p>
            <a:pPr>
              <a:defRPr>
                <a:solidFill>
                  <a:srgbClr val="000000"/>
                </a:solidFill>
                <a:uFill>
                  <a:solidFill>
                    <a:srgbClr val="000000"/>
                  </a:solidFill>
                </a:uFill>
                <a:latin typeface="Helvetica Neue Light"/>
                <a:ea typeface="Helvetica Neue Light"/>
                <a:cs typeface="Helvetica Neue Light"/>
                <a:sym typeface="Helvetica Neue Light"/>
              </a:defRPr>
            </a:pPr>
            <a:r>
              <a:rPr>
                <a:solidFill>
                  <a:srgbClr val="FFFFFF"/>
                </a:solidFill>
                <a:uFill>
                  <a:solidFill>
                    <a:srgbClr val="FFFFFF"/>
                  </a:solidFill>
                </a:uFill>
                <a:latin typeface="Helvetica Neue"/>
                <a:ea typeface="Helvetica Neue"/>
                <a:cs typeface="Helvetica Neue"/>
                <a:sym typeface="Helvetica Neue"/>
              </a:rPr>
              <a:t>Databases</a:t>
            </a:r>
          </a:p>
        </p:txBody>
      </p:sp>
      <p:sp>
        <p:nvSpPr>
          <p:cNvPr id="99" name="Artificial Intelligence"/>
          <p:cNvSpPr txBox="1"/>
          <p:nvPr/>
        </p:nvSpPr>
        <p:spPr>
          <a:xfrm>
            <a:off x="4865523" y="3123031"/>
            <a:ext cx="2406587" cy="390689"/>
          </a:xfrm>
          <a:prstGeom prst="rect">
            <a:avLst/>
          </a:prstGeom>
          <a:extLst>
            <a:ext uri="{C572A759-6A51-4108-AA02-DFA0A04FC94B}">
              <ma14:wrappingTextBoxFlag xmlns:ma14="http://schemas.microsoft.com/office/mac/drawingml/2011/main" xmlns="" val="1"/>
            </a:ext>
          </a:extLst>
        </p:spPr>
        <p:txBody>
          <a:bodyPr lIns="0" tIns="0" rIns="0" bIns="0" anchor="ctr"/>
          <a:lstStyle>
            <a:lvl1pPr algn="ctr" defTabSz="1828800">
              <a:buClr>
                <a:srgbClr val="FFFFFF"/>
              </a:buClr>
              <a:buFont typeface="Helvetica Neue"/>
              <a:defRPr>
                <a:solidFill>
                  <a:srgbClr val="FFFFFF"/>
                </a:solidFill>
                <a:uFill>
                  <a:solidFill>
                    <a:srgbClr val="FFFFFF"/>
                  </a:solidFill>
                </a:uFill>
                <a:latin typeface="Helvetica Neue"/>
                <a:ea typeface="Helvetica Neue"/>
                <a:cs typeface="Helvetica Neue"/>
                <a:sym typeface="Helvetica Neue"/>
              </a:defRPr>
            </a:lvl1pPr>
          </a:lstStyle>
          <a:p>
            <a:pPr>
              <a:defRPr>
                <a:solidFill>
                  <a:srgbClr val="000000"/>
                </a:solidFill>
                <a:uFill>
                  <a:solidFill>
                    <a:srgbClr val="000000"/>
                  </a:solidFill>
                </a:uFill>
                <a:latin typeface="Helvetica Neue Light"/>
                <a:ea typeface="Helvetica Neue Light"/>
                <a:cs typeface="Helvetica Neue Light"/>
                <a:sym typeface="Helvetica Neue Light"/>
              </a:defRPr>
            </a:pPr>
            <a:r>
              <a:rPr dirty="0">
                <a:solidFill>
                  <a:srgbClr val="FFFFFF"/>
                </a:solidFill>
                <a:uFill>
                  <a:solidFill>
                    <a:srgbClr val="FFFFFF"/>
                  </a:solidFill>
                </a:uFill>
                <a:latin typeface="Helvetica Neue"/>
                <a:ea typeface="Helvetica Neue"/>
                <a:cs typeface="Helvetica Neue"/>
                <a:sym typeface="Helvetica Neue"/>
              </a:rPr>
              <a:t>Artificial Intelligence</a:t>
            </a:r>
          </a:p>
        </p:txBody>
      </p:sp>
      <p:sp>
        <p:nvSpPr>
          <p:cNvPr id="100" name="Visualization"/>
          <p:cNvSpPr txBox="1"/>
          <p:nvPr/>
        </p:nvSpPr>
        <p:spPr>
          <a:xfrm>
            <a:off x="6960808" y="4073586"/>
            <a:ext cx="1531952" cy="390688"/>
          </a:xfrm>
          <a:prstGeom prst="rect">
            <a:avLst/>
          </a:prstGeom>
          <a:extLst>
            <a:ext uri="{C572A759-6A51-4108-AA02-DFA0A04FC94B}">
              <ma14:wrappingTextBoxFlag xmlns:ma14="http://schemas.microsoft.com/office/mac/drawingml/2011/main" xmlns="" val="1"/>
            </a:ext>
          </a:extLst>
        </p:spPr>
        <p:txBody>
          <a:bodyPr lIns="0" tIns="0" rIns="0" bIns="0" anchor="ctr"/>
          <a:lstStyle>
            <a:lvl1pPr algn="ctr" defTabSz="1828800">
              <a:buClr>
                <a:srgbClr val="FFFFFF"/>
              </a:buClr>
              <a:buFont typeface="Helvetica Neue"/>
              <a:defRPr>
                <a:solidFill>
                  <a:srgbClr val="FFFFFF"/>
                </a:solidFill>
                <a:uFill>
                  <a:solidFill>
                    <a:srgbClr val="FFFFFF"/>
                  </a:solidFill>
                </a:uFill>
                <a:latin typeface="Helvetica Neue"/>
                <a:ea typeface="Helvetica Neue"/>
                <a:cs typeface="Helvetica Neue"/>
                <a:sym typeface="Helvetica Neue"/>
              </a:defRPr>
            </a:lvl1pPr>
          </a:lstStyle>
          <a:p>
            <a:pPr>
              <a:defRPr>
                <a:solidFill>
                  <a:srgbClr val="000000"/>
                </a:solidFill>
                <a:uFill>
                  <a:solidFill>
                    <a:srgbClr val="000000"/>
                  </a:solidFill>
                </a:uFill>
                <a:latin typeface="Helvetica Neue Light"/>
                <a:ea typeface="Helvetica Neue Light"/>
                <a:cs typeface="Helvetica Neue Light"/>
                <a:sym typeface="Helvetica Neue Light"/>
              </a:defRPr>
            </a:pPr>
            <a:r>
              <a:rPr>
                <a:solidFill>
                  <a:srgbClr val="FFFFFF"/>
                </a:solidFill>
                <a:uFill>
                  <a:solidFill>
                    <a:srgbClr val="FFFFFF"/>
                  </a:solidFill>
                </a:uFill>
                <a:latin typeface="Helvetica Neue"/>
                <a:ea typeface="Helvetica Neue"/>
                <a:cs typeface="Helvetica Neue"/>
                <a:sym typeface="Helvetica Neue"/>
              </a:rPr>
              <a:t>Visualization</a:t>
            </a:r>
          </a:p>
        </p:txBody>
      </p:sp>
      <p:sp>
        <p:nvSpPr>
          <p:cNvPr id="101" name="Statistics"/>
          <p:cNvSpPr txBox="1"/>
          <p:nvPr/>
        </p:nvSpPr>
        <p:spPr>
          <a:xfrm>
            <a:off x="5487759" y="5100051"/>
            <a:ext cx="1162114" cy="390688"/>
          </a:xfrm>
          <a:prstGeom prst="rect">
            <a:avLst/>
          </a:prstGeom>
          <a:extLst>
            <a:ext uri="{C572A759-6A51-4108-AA02-DFA0A04FC94B}">
              <ma14:wrappingTextBoxFlag xmlns:ma14="http://schemas.microsoft.com/office/mac/drawingml/2011/main" xmlns="" val="1"/>
            </a:ext>
          </a:extLst>
        </p:spPr>
        <p:txBody>
          <a:bodyPr lIns="0" tIns="0" rIns="0" bIns="0" anchor="ctr"/>
          <a:lstStyle>
            <a:lvl1pPr algn="ctr" defTabSz="1828800">
              <a:buClr>
                <a:srgbClr val="FFFFFF"/>
              </a:buClr>
              <a:buFont typeface="Helvetica Neue"/>
              <a:defRPr>
                <a:solidFill>
                  <a:srgbClr val="FFFFFF"/>
                </a:solidFill>
                <a:uFill>
                  <a:solidFill>
                    <a:srgbClr val="FFFFFF"/>
                  </a:solidFill>
                </a:uFill>
                <a:latin typeface="Helvetica Neue"/>
                <a:ea typeface="Helvetica Neue"/>
                <a:cs typeface="Helvetica Neue"/>
                <a:sym typeface="Helvetica Neue"/>
              </a:defRPr>
            </a:lvl1pPr>
          </a:lstStyle>
          <a:p>
            <a:pPr>
              <a:defRPr>
                <a:solidFill>
                  <a:srgbClr val="000000"/>
                </a:solidFill>
                <a:uFill>
                  <a:solidFill>
                    <a:srgbClr val="000000"/>
                  </a:solidFill>
                </a:uFill>
                <a:latin typeface="Helvetica Neue Light"/>
                <a:ea typeface="Helvetica Neue Light"/>
                <a:cs typeface="Helvetica Neue Light"/>
                <a:sym typeface="Helvetica Neue Light"/>
              </a:defRPr>
            </a:pPr>
            <a:r>
              <a:rPr>
                <a:solidFill>
                  <a:srgbClr val="FFFFFF"/>
                </a:solidFill>
                <a:uFill>
                  <a:solidFill>
                    <a:srgbClr val="FFFFFF"/>
                  </a:solidFill>
                </a:uFill>
                <a:latin typeface="Helvetica Neue"/>
                <a:ea typeface="Helvetica Neue"/>
                <a:cs typeface="Helvetica Neue"/>
                <a:sym typeface="Helvetica Neue"/>
              </a:rPr>
              <a:t>Statistics</a:t>
            </a:r>
          </a:p>
        </p:txBody>
      </p:sp>
      <p:sp>
        <p:nvSpPr>
          <p:cNvPr id="102" name="Section One Title"/>
          <p:cNvSpPr txBox="1">
            <a:spLocks noGrp="1"/>
          </p:cNvSpPr>
          <p:nvPr>
            <p:ph type="title"/>
          </p:nvPr>
        </p:nvSpPr>
        <p:spPr>
          <a:prstGeom prst="rect">
            <a:avLst/>
          </a:prstGeom>
        </p:spPr>
        <p:txBody>
          <a:bodyPr/>
          <a:lstStyle/>
          <a:p>
            <a:r>
              <a:t>What is data science?</a:t>
            </a:r>
          </a:p>
        </p:txBody>
      </p:sp>
      <p:sp>
        <p:nvSpPr>
          <p:cNvPr id="103" name="Subhead"/>
          <p:cNvSpPr txBox="1">
            <a:spLocks noGrp="1"/>
          </p:cNvSpPr>
          <p:nvPr>
            <p:ph type="body" sz="quarter" idx="1"/>
          </p:nvPr>
        </p:nvSpPr>
        <p:spPr>
          <a:prstGeom prst="rect">
            <a:avLst/>
          </a:prstGeom>
        </p:spPr>
        <p:txBody>
          <a:bodyPr/>
          <a:lstStyle/>
          <a:p>
            <a:r>
              <a:t>Definition of data mining</a:t>
            </a:r>
          </a:p>
        </p:txBody>
      </p:sp>
      <p:sp>
        <p:nvSpPr>
          <p:cNvPr id="104" name="Content Placeholder 2"/>
          <p:cNvSpPr txBox="1"/>
          <p:nvPr/>
        </p:nvSpPr>
        <p:spPr>
          <a:xfrm>
            <a:off x="2245404" y="2215160"/>
            <a:ext cx="8229601" cy="52592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285750" indent="-285750">
              <a:spcBef>
                <a:spcPts val="400"/>
              </a:spcBef>
              <a:buSzPct val="100000"/>
              <a:buFont typeface="Arial"/>
              <a:buChar char="•"/>
              <a:defRPr>
                <a:latin typeface="Arial"/>
                <a:ea typeface="Arial"/>
                <a:cs typeface="Arial"/>
                <a:sym typeface="Arial"/>
              </a:defRPr>
            </a:pPr>
            <a:r>
              <a:t>The process of identifying valid, novel, potentially useful, and ultimately understandable patterns in data (Fayyad, Piatetsky-Shapiro &amp; Smith 1996)</a:t>
            </a:r>
          </a:p>
        </p:txBody>
      </p:sp>
      <p:pic>
        <p:nvPicPr>
          <p:cNvPr id="105" name="Picture 4" descr="Picture 4"/>
          <p:cNvPicPr>
            <a:picLocks noChangeAspect="1"/>
          </p:cNvPicPr>
          <p:nvPr/>
        </p:nvPicPr>
        <p:blipFill>
          <a:blip r:embed="rId3"/>
          <a:stretch>
            <a:fillRect/>
          </a:stretch>
        </p:blipFill>
        <p:spPr>
          <a:xfrm>
            <a:off x="9061619" y="5994337"/>
            <a:ext cx="2800866" cy="512142"/>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 name="Data science"/>
          <p:cNvSpPr txBox="1">
            <a:spLocks noGrp="1"/>
          </p:cNvSpPr>
          <p:nvPr>
            <p:ph type="title"/>
          </p:nvPr>
        </p:nvSpPr>
        <p:spPr>
          <a:prstGeom prst="rect">
            <a:avLst/>
          </a:prstGeom>
        </p:spPr>
        <p:txBody>
          <a:bodyPr/>
          <a:lstStyle/>
          <a:p>
            <a:r>
              <a:t>Data science</a:t>
            </a:r>
          </a:p>
        </p:txBody>
      </p:sp>
      <p:pic>
        <p:nvPicPr>
          <p:cNvPr id="108" name="Image" descr="Image"/>
          <p:cNvPicPr>
            <a:picLocks noChangeAspect="1"/>
          </p:cNvPicPr>
          <p:nvPr/>
        </p:nvPicPr>
        <p:blipFill>
          <a:blip r:embed="rId2"/>
          <a:stretch>
            <a:fillRect/>
          </a:stretch>
        </p:blipFill>
        <p:spPr>
          <a:xfrm>
            <a:off x="3741710" y="1536965"/>
            <a:ext cx="5150685" cy="5270235"/>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C28E0E"/>
      </a:accent1>
      <a:accent2>
        <a:srgbClr val="98700D"/>
      </a:accent2>
      <a:accent3>
        <a:srgbClr val="5B6870"/>
      </a:accent3>
      <a:accent4>
        <a:srgbClr val="849E2A"/>
      </a:accent4>
      <a:accent5>
        <a:srgbClr val="B36012"/>
      </a:accent5>
      <a:accent6>
        <a:srgbClr val="707070"/>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C28E0E"/>
      </a:accent1>
      <a:accent2>
        <a:srgbClr val="98700D"/>
      </a:accent2>
      <a:accent3>
        <a:srgbClr val="5B6870"/>
      </a:accent3>
      <a:accent4>
        <a:srgbClr val="849E2A"/>
      </a:accent4>
      <a:accent5>
        <a:srgbClr val="B36012"/>
      </a:accent5>
      <a:accent6>
        <a:srgbClr val="707070"/>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376</Words>
  <Application>Microsoft Macintosh PowerPoint</Application>
  <PresentationFormat>Widescreen</PresentationFormat>
  <Paragraphs>52</Paragraphs>
  <Slides>13</Slides>
  <Notes>5</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Helvetica Neue</vt:lpstr>
      <vt:lpstr>Rockwell</vt:lpstr>
      <vt:lpstr>Office Theme</vt:lpstr>
      <vt:lpstr>Introduction to  data science</vt:lpstr>
      <vt:lpstr>Early data science</vt:lpstr>
      <vt:lpstr>Example: Automating science</vt:lpstr>
      <vt:lpstr>Example: Supply chain</vt:lpstr>
      <vt:lpstr>Example: Fraud detection</vt:lpstr>
      <vt:lpstr>Example: Targeted marketing</vt:lpstr>
      <vt:lpstr>Example: Healthcare</vt:lpstr>
      <vt:lpstr>What is data science?</vt:lpstr>
      <vt:lpstr>Data science</vt:lpstr>
      <vt:lpstr>Modern Data Scientist</vt:lpstr>
      <vt:lpstr>Big Data Analytics Pipeline and Stakeholders</vt:lpstr>
      <vt:lpstr>Data science process</vt:lpstr>
      <vt:lpstr>Data science process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JD Weagley</cp:lastModifiedBy>
  <cp:revision>1</cp:revision>
  <dcterms:modified xsi:type="dcterms:W3CDTF">2024-09-06T16:13:05Z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2024-09-06T16:13:05Z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c33c40d9-51b4-4fa5-843d-cbda3ac9a0f2</vt:lpwstr>
  </property>
  <property fmtid="{D5CDD505-2E9C-101B-9397-08002B2CF9AE}" pid="8" name="MSIP_Label_4044bd30-2ed7-4c9d-9d12-46200872a97b_ContentBits">
    <vt:lpwstr>0</vt:lpwstr>
  </property>
</Properties>
</file>